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18288000" cy="10287000"/>
  <p:notesSz cx="6858000" cy="9144000"/>
  <p:embeddedFontLst>
    <p:embeddedFont>
      <p:font typeface="Open Sans 2 Bold" charset="1" panose="00000000000000000000"/>
      <p:regular r:id="rId67"/>
    </p:embeddedFont>
    <p:embeddedFont>
      <p:font typeface="Open Sans 2" charset="1" panose="00000000000000000000"/>
      <p:regular r:id="rId68"/>
    </p:embeddedFont>
    <p:embeddedFont>
      <p:font typeface="Open Sans 1 Bold" charset="1" panose="020B0806030504020204"/>
      <p:regular r:id="rId69"/>
    </p:embeddedFont>
    <p:embeddedFont>
      <p:font typeface="Montserrat Bold" charset="1" panose="00000800000000000000"/>
      <p:regular r:id="rId70"/>
    </p:embeddedFont>
    <p:embeddedFont>
      <p:font typeface="Open Sans 1" charset="1" panose="020B0606030504020204"/>
      <p:regular r:id="rId71"/>
    </p:embeddedFont>
    <p:embeddedFont>
      <p:font typeface="Canva Sans Bold" charset="1" panose="020B0803030501040103"/>
      <p:regular r:id="rId72"/>
    </p:embeddedFont>
    <p:embeddedFont>
      <p:font typeface="Canva Sans" charset="1" panose="020B0503030501040103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6dC5edsg.mp4" Type="http://schemas.openxmlformats.org/officeDocument/2006/relationships/video"/><Relationship Id="rId4" Target="../media/VAG6dC5edsg.mp4" Type="http://schemas.microsoft.com/office/2007/relationships/media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E7E0F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1536" y="450099"/>
            <a:ext cx="17244927" cy="9386802"/>
            <a:chOff x="0" y="0"/>
            <a:chExt cx="4541874" cy="2472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1874" cy="2472244"/>
            </a:xfrm>
            <a:custGeom>
              <a:avLst/>
              <a:gdLst/>
              <a:ahLst/>
              <a:cxnLst/>
              <a:rect r="r" b="b" t="t" l="l"/>
              <a:pathLst>
                <a:path h="2472244" w="4541874">
                  <a:moveTo>
                    <a:pt x="22447" y="0"/>
                  </a:moveTo>
                  <a:lnTo>
                    <a:pt x="4519427" y="0"/>
                  </a:lnTo>
                  <a:cubicBezTo>
                    <a:pt x="4531824" y="0"/>
                    <a:pt x="4541874" y="10050"/>
                    <a:pt x="4541874" y="22447"/>
                  </a:cubicBezTo>
                  <a:lnTo>
                    <a:pt x="4541874" y="2449797"/>
                  </a:lnTo>
                  <a:cubicBezTo>
                    <a:pt x="4541874" y="2462194"/>
                    <a:pt x="4531824" y="2472244"/>
                    <a:pt x="4519427" y="2472244"/>
                  </a:cubicBezTo>
                  <a:lnTo>
                    <a:pt x="22447" y="2472244"/>
                  </a:lnTo>
                  <a:cubicBezTo>
                    <a:pt x="16494" y="2472244"/>
                    <a:pt x="10784" y="2469879"/>
                    <a:pt x="6575" y="2465670"/>
                  </a:cubicBezTo>
                  <a:cubicBezTo>
                    <a:pt x="2365" y="2461460"/>
                    <a:pt x="0" y="2455751"/>
                    <a:pt x="0" y="2449797"/>
                  </a:cubicBezTo>
                  <a:lnTo>
                    <a:pt x="0" y="22447"/>
                  </a:lnTo>
                  <a:cubicBezTo>
                    <a:pt x="0" y="10050"/>
                    <a:pt x="10050" y="0"/>
                    <a:pt x="224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1874" cy="2510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1536" y="450099"/>
            <a:ext cx="8622464" cy="9386802"/>
            <a:chOff x="0" y="0"/>
            <a:chExt cx="1784875" cy="19430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4875" cy="1943095"/>
            </a:xfrm>
            <a:custGeom>
              <a:avLst/>
              <a:gdLst/>
              <a:ahLst/>
              <a:cxnLst/>
              <a:rect r="r" b="b" t="t" l="l"/>
              <a:pathLst>
                <a:path h="1943095" w="1784875">
                  <a:moveTo>
                    <a:pt x="44894" y="0"/>
                  </a:moveTo>
                  <a:lnTo>
                    <a:pt x="1739981" y="0"/>
                  </a:lnTo>
                  <a:cubicBezTo>
                    <a:pt x="1751888" y="0"/>
                    <a:pt x="1763307" y="4730"/>
                    <a:pt x="1771726" y="13149"/>
                  </a:cubicBezTo>
                  <a:cubicBezTo>
                    <a:pt x="1780145" y="21568"/>
                    <a:pt x="1784875" y="32987"/>
                    <a:pt x="1784875" y="44894"/>
                  </a:cubicBezTo>
                  <a:lnTo>
                    <a:pt x="1784875" y="1898201"/>
                  </a:lnTo>
                  <a:cubicBezTo>
                    <a:pt x="1784875" y="1910108"/>
                    <a:pt x="1780145" y="1921527"/>
                    <a:pt x="1771726" y="1929946"/>
                  </a:cubicBezTo>
                  <a:cubicBezTo>
                    <a:pt x="1763307" y="1938365"/>
                    <a:pt x="1751888" y="1943095"/>
                    <a:pt x="1739981" y="1943095"/>
                  </a:cubicBezTo>
                  <a:lnTo>
                    <a:pt x="44894" y="1943095"/>
                  </a:lnTo>
                  <a:cubicBezTo>
                    <a:pt x="20100" y="1943095"/>
                    <a:pt x="0" y="1922996"/>
                    <a:pt x="0" y="1898201"/>
                  </a:cubicBezTo>
                  <a:lnTo>
                    <a:pt x="0" y="44894"/>
                  </a:lnTo>
                  <a:cubicBezTo>
                    <a:pt x="0" y="20100"/>
                    <a:pt x="20100" y="0"/>
                    <a:pt x="44894" y="0"/>
                  </a:cubicBezTo>
                  <a:close/>
                </a:path>
              </a:pathLst>
            </a:custGeom>
            <a:blipFill>
              <a:blip r:embed="rId2"/>
              <a:stretch>
                <a:fillRect l="-9005" t="0" r="-900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75541" y="1346835"/>
            <a:ext cx="7683759" cy="1111236"/>
            <a:chOff x="0" y="0"/>
            <a:chExt cx="1255209" cy="1815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5209" cy="181530"/>
            </a:xfrm>
            <a:custGeom>
              <a:avLst/>
              <a:gdLst/>
              <a:ahLst/>
              <a:cxnLst/>
              <a:rect r="r" b="b" t="t" l="l"/>
              <a:pathLst>
                <a:path h="181530" w="1255209">
                  <a:moveTo>
                    <a:pt x="1052009" y="0"/>
                  </a:moveTo>
                  <a:cubicBezTo>
                    <a:pt x="1164233" y="0"/>
                    <a:pt x="1255209" y="40637"/>
                    <a:pt x="1255209" y="90765"/>
                  </a:cubicBezTo>
                  <a:cubicBezTo>
                    <a:pt x="1255209" y="140893"/>
                    <a:pt x="1164233" y="181530"/>
                    <a:pt x="1052009" y="181530"/>
                  </a:cubicBezTo>
                  <a:lnTo>
                    <a:pt x="203200" y="181530"/>
                  </a:lnTo>
                  <a:cubicBezTo>
                    <a:pt x="90976" y="181530"/>
                    <a:pt x="0" y="140893"/>
                    <a:pt x="0" y="90765"/>
                  </a:cubicBezTo>
                  <a:cubicBezTo>
                    <a:pt x="0" y="4063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55209" cy="210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05492" y="3104357"/>
            <a:ext cx="7053808" cy="351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b="true" sz="6000" spc="300">
                <a:solidFill>
                  <a:srgbClr val="755294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Prédiction du prix immobilier en Tunisie</a:t>
            </a:r>
          </a:p>
          <a:p>
            <a:pPr algn="l">
              <a:lnSpc>
                <a:spcPts val="69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114615" y="6552288"/>
            <a:ext cx="4675456" cy="302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2"/>
              </a:lnSpc>
              <a:spcBef>
                <a:spcPct val="0"/>
              </a:spcBef>
            </a:pPr>
            <a:r>
              <a:rPr lang="en-US" sz="344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Réalisé par:</a:t>
            </a:r>
          </a:p>
          <a:p>
            <a:pPr algn="ctr">
              <a:lnSpc>
                <a:spcPts val="4822"/>
              </a:lnSpc>
              <a:spcBef>
                <a:spcPct val="0"/>
              </a:spcBef>
            </a:pPr>
            <a:r>
              <a:rPr lang="en-US" sz="344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Ayeb Farah </a:t>
            </a:r>
          </a:p>
          <a:p>
            <a:pPr algn="ctr">
              <a:lnSpc>
                <a:spcPts val="4822"/>
              </a:lnSpc>
              <a:spcBef>
                <a:spcPct val="0"/>
              </a:spcBef>
            </a:pPr>
            <a:r>
              <a:rPr lang="en-US" sz="344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Bousnina Douaa</a:t>
            </a:r>
          </a:p>
          <a:p>
            <a:pPr algn="ctr">
              <a:lnSpc>
                <a:spcPts val="4822"/>
              </a:lnSpc>
              <a:spcBef>
                <a:spcPct val="0"/>
              </a:spcBef>
            </a:pPr>
            <a:r>
              <a:rPr lang="en-US" sz="344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RT4/2</a:t>
            </a:r>
          </a:p>
          <a:p>
            <a:pPr algn="ctr">
              <a:lnSpc>
                <a:spcPts val="482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794957" y="1508118"/>
            <a:ext cx="1724492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E7E0F5">
                        <a:alpha val="100000"/>
                      </a:srgbClr>
                    </a:gs>
                  </a:gsLst>
                  <a:lin ang="0"/>
                </a:gradFill>
                <a:latin typeface="Open Sans 1 Bold"/>
                <a:ea typeface="Open Sans 1 Bold"/>
                <a:cs typeface="Open Sans 1 Bold"/>
                <a:sym typeface="Open Sans 1 Bold"/>
              </a:rPr>
              <a:t>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2193" y="-928307"/>
            <a:ext cx="12143613" cy="121436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27395" y="-273105"/>
            <a:ext cx="10833209" cy="108332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67125" y="1455116"/>
            <a:ext cx="15965595" cy="7803184"/>
          </a:xfrm>
          <a:custGeom>
            <a:avLst/>
            <a:gdLst/>
            <a:ahLst/>
            <a:cxnLst/>
            <a:rect r="r" b="b" t="t" l="l"/>
            <a:pathLst>
              <a:path h="7803184" w="15965595">
                <a:moveTo>
                  <a:pt x="0" y="0"/>
                </a:moveTo>
                <a:lnTo>
                  <a:pt x="15965595" y="0"/>
                </a:lnTo>
                <a:lnTo>
                  <a:pt x="15965595" y="7803184"/>
                </a:lnTo>
                <a:lnTo>
                  <a:pt x="0" y="780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2193" y="-928307"/>
            <a:ext cx="12143613" cy="121436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27395" y="-273105"/>
            <a:ext cx="10833209" cy="108332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880817"/>
            <a:ext cx="16560919" cy="7348908"/>
          </a:xfrm>
          <a:custGeom>
            <a:avLst/>
            <a:gdLst/>
            <a:ahLst/>
            <a:cxnLst/>
            <a:rect r="r" b="b" t="t" l="l"/>
            <a:pathLst>
              <a:path h="7348908" w="16560919">
                <a:moveTo>
                  <a:pt x="0" y="0"/>
                </a:moveTo>
                <a:lnTo>
                  <a:pt x="16560919" y="0"/>
                </a:lnTo>
                <a:lnTo>
                  <a:pt x="16560919" y="7348908"/>
                </a:lnTo>
                <a:lnTo>
                  <a:pt x="0" y="7348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56123" y="8771690"/>
            <a:ext cx="916071" cy="9160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43229" y="637584"/>
            <a:ext cx="916071" cy="916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95948" y="1252868"/>
            <a:ext cx="601574" cy="6015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381D9">
                <a:alpha val="6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41007" y="1464794"/>
            <a:ext cx="16618293" cy="7166639"/>
          </a:xfrm>
          <a:custGeom>
            <a:avLst/>
            <a:gdLst/>
            <a:ahLst/>
            <a:cxnLst/>
            <a:rect r="r" b="b" t="t" l="l"/>
            <a:pathLst>
              <a:path h="7166639" w="16618293">
                <a:moveTo>
                  <a:pt x="0" y="0"/>
                </a:moveTo>
                <a:lnTo>
                  <a:pt x="16618293" y="0"/>
                </a:lnTo>
                <a:lnTo>
                  <a:pt x="16618293" y="7166638"/>
                </a:lnTo>
                <a:lnTo>
                  <a:pt x="0" y="716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098960" y="-190774"/>
            <a:ext cx="10477774" cy="104777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A381D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41007" y="1483232"/>
            <a:ext cx="11036778" cy="7166639"/>
          </a:xfrm>
          <a:custGeom>
            <a:avLst/>
            <a:gdLst/>
            <a:ahLst/>
            <a:cxnLst/>
            <a:rect r="r" b="b" t="t" l="l"/>
            <a:pathLst>
              <a:path h="7166639" w="11036778">
                <a:moveTo>
                  <a:pt x="0" y="0"/>
                </a:moveTo>
                <a:lnTo>
                  <a:pt x="11036778" y="0"/>
                </a:lnTo>
                <a:lnTo>
                  <a:pt x="11036778" y="7166639"/>
                </a:lnTo>
                <a:lnTo>
                  <a:pt x="0" y="7166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0571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2193" y="-928307"/>
            <a:ext cx="12143613" cy="121436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27395" y="-273105"/>
            <a:ext cx="10833209" cy="108332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60605" y="869922"/>
            <a:ext cx="585194" cy="5851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9985" y="1803013"/>
            <a:ext cx="15879315" cy="7125843"/>
          </a:xfrm>
          <a:custGeom>
            <a:avLst/>
            <a:gdLst/>
            <a:ahLst/>
            <a:cxnLst/>
            <a:rect r="r" b="b" t="t" l="l"/>
            <a:pathLst>
              <a:path h="7125843" w="15879315">
                <a:moveTo>
                  <a:pt x="0" y="0"/>
                </a:moveTo>
                <a:lnTo>
                  <a:pt x="15879315" y="0"/>
                </a:lnTo>
                <a:lnTo>
                  <a:pt x="15879315" y="7125843"/>
                </a:lnTo>
                <a:lnTo>
                  <a:pt x="0" y="7125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639637" y="9258300"/>
            <a:ext cx="725153" cy="72515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69664" y="-928307"/>
            <a:ext cx="12143613" cy="121436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24866" y="-273105"/>
            <a:ext cx="10833209" cy="108332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58075" y="869922"/>
            <a:ext cx="585194" cy="5851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99442" y="1455116"/>
            <a:ext cx="16327333" cy="7326891"/>
          </a:xfrm>
          <a:custGeom>
            <a:avLst/>
            <a:gdLst/>
            <a:ahLst/>
            <a:cxnLst/>
            <a:rect r="r" b="b" t="t" l="l"/>
            <a:pathLst>
              <a:path h="7326891" w="16327333">
                <a:moveTo>
                  <a:pt x="0" y="0"/>
                </a:moveTo>
                <a:lnTo>
                  <a:pt x="16327333" y="0"/>
                </a:lnTo>
                <a:lnTo>
                  <a:pt x="16327333" y="7326890"/>
                </a:lnTo>
                <a:lnTo>
                  <a:pt x="0" y="732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023796" y="8782006"/>
            <a:ext cx="952587" cy="95258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69664" y="-928307"/>
            <a:ext cx="12143613" cy="121436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24866" y="-273105"/>
            <a:ext cx="10833209" cy="108332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098336"/>
            <a:ext cx="16943100" cy="6650167"/>
          </a:xfrm>
          <a:custGeom>
            <a:avLst/>
            <a:gdLst/>
            <a:ahLst/>
            <a:cxnLst/>
            <a:rect r="r" b="b" t="t" l="l"/>
            <a:pathLst>
              <a:path h="6650167" w="16943100">
                <a:moveTo>
                  <a:pt x="0" y="0"/>
                </a:moveTo>
                <a:lnTo>
                  <a:pt x="16943100" y="0"/>
                </a:lnTo>
                <a:lnTo>
                  <a:pt x="16943100" y="6650166"/>
                </a:lnTo>
                <a:lnTo>
                  <a:pt x="0" y="665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8075" y="869922"/>
            <a:ext cx="585194" cy="5851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77371" y="7243938"/>
            <a:ext cx="1094991" cy="1094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969664" y="7791434"/>
            <a:ext cx="865240" cy="86524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>
                <a:alpha val="71765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09737" y="-204627"/>
            <a:ext cx="21218975" cy="10696254"/>
            <a:chOff x="0" y="0"/>
            <a:chExt cx="2181409" cy="1099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1409" cy="1099624"/>
            </a:xfrm>
            <a:custGeom>
              <a:avLst/>
              <a:gdLst/>
              <a:ahLst/>
              <a:cxnLst/>
              <a:rect r="r" b="b" t="t" l="l"/>
              <a:pathLst>
                <a:path h="1099624" w="2181409">
                  <a:moveTo>
                    <a:pt x="12770" y="0"/>
                  </a:moveTo>
                  <a:lnTo>
                    <a:pt x="2168639" y="0"/>
                  </a:lnTo>
                  <a:cubicBezTo>
                    <a:pt x="2172025" y="0"/>
                    <a:pt x="2175273" y="1345"/>
                    <a:pt x="2177668" y="3740"/>
                  </a:cubicBezTo>
                  <a:cubicBezTo>
                    <a:pt x="2180063" y="6135"/>
                    <a:pt x="2181409" y="9383"/>
                    <a:pt x="2181409" y="12770"/>
                  </a:cubicBezTo>
                  <a:lnTo>
                    <a:pt x="2181409" y="1086854"/>
                  </a:lnTo>
                  <a:cubicBezTo>
                    <a:pt x="2181409" y="1090241"/>
                    <a:pt x="2180063" y="1093489"/>
                    <a:pt x="2177668" y="1095884"/>
                  </a:cubicBezTo>
                  <a:cubicBezTo>
                    <a:pt x="2175273" y="1098279"/>
                    <a:pt x="2172025" y="1099624"/>
                    <a:pt x="2168639" y="1099624"/>
                  </a:cubicBezTo>
                  <a:lnTo>
                    <a:pt x="12770" y="1099624"/>
                  </a:lnTo>
                  <a:cubicBezTo>
                    <a:pt x="9383" y="1099624"/>
                    <a:pt x="6135" y="1098279"/>
                    <a:pt x="3740" y="1095884"/>
                  </a:cubicBezTo>
                  <a:cubicBezTo>
                    <a:pt x="1345" y="1093489"/>
                    <a:pt x="0" y="1090241"/>
                    <a:pt x="0" y="1086854"/>
                  </a:cubicBezTo>
                  <a:lnTo>
                    <a:pt x="0" y="12770"/>
                  </a:lnTo>
                  <a:cubicBezTo>
                    <a:pt x="0" y="9383"/>
                    <a:pt x="1345" y="6135"/>
                    <a:pt x="3740" y="3740"/>
                  </a:cubicBezTo>
                  <a:cubicBezTo>
                    <a:pt x="6135" y="1345"/>
                    <a:pt x="9383" y="0"/>
                    <a:pt x="12770" y="0"/>
                  </a:cubicBezTo>
                  <a:close/>
                </a:path>
              </a:pathLst>
            </a:custGeom>
            <a:solidFill>
              <a:srgbClr val="755294">
                <a:alpha val="81961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774296"/>
            <a:ext cx="15854767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3. P</a:t>
            </a: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réparation des données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81209"/>
            <a:ext cx="16743748" cy="5843955"/>
            <a:chOff x="0" y="0"/>
            <a:chExt cx="4409876" cy="15391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9876" cy="1539148"/>
            </a:xfrm>
            <a:custGeom>
              <a:avLst/>
              <a:gdLst/>
              <a:ahLst/>
              <a:cxnLst/>
              <a:rect r="r" b="b" t="t" l="l"/>
              <a:pathLst>
                <a:path h="1539148" w="4409876">
                  <a:moveTo>
                    <a:pt x="0" y="0"/>
                  </a:moveTo>
                  <a:lnTo>
                    <a:pt x="4409876" y="0"/>
                  </a:lnTo>
                  <a:lnTo>
                    <a:pt x="4409876" y="1539148"/>
                  </a:lnTo>
                  <a:lnTo>
                    <a:pt x="0" y="1539148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9876" cy="1577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45764" y="4633952"/>
            <a:ext cx="14129293" cy="380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Valeurs manquantes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Villes écrites différemment (incohérences)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Outliers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Des nombres de chambres et de salles de bain allant jusqu’à 50.000 et 10^6</a:t>
            </a:r>
          </a:p>
          <a:p>
            <a:pPr algn="just">
              <a:lnSpc>
                <a:spcPts val="504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840274" y="1028700"/>
            <a:ext cx="10607453" cy="2212372"/>
            <a:chOff x="0" y="0"/>
            <a:chExt cx="1436834" cy="299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6834" cy="299677"/>
            </a:xfrm>
            <a:custGeom>
              <a:avLst/>
              <a:gdLst/>
              <a:ahLst/>
              <a:cxnLst/>
              <a:rect r="r" b="b" t="t" l="l"/>
              <a:pathLst>
                <a:path h="299677" w="1436834">
                  <a:moveTo>
                    <a:pt x="1233634" y="0"/>
                  </a:moveTo>
                  <a:cubicBezTo>
                    <a:pt x="1345864" y="0"/>
                    <a:pt x="1436834" y="67081"/>
                    <a:pt x="1436834" y="149839"/>
                  </a:cubicBezTo>
                  <a:cubicBezTo>
                    <a:pt x="1436834" y="232596"/>
                    <a:pt x="1345864" y="299677"/>
                    <a:pt x="1233634" y="299677"/>
                  </a:cubicBezTo>
                  <a:lnTo>
                    <a:pt x="203200" y="299677"/>
                  </a:lnTo>
                  <a:cubicBezTo>
                    <a:pt x="90970" y="299677"/>
                    <a:pt x="0" y="232596"/>
                    <a:pt x="0" y="149839"/>
                  </a:cubicBezTo>
                  <a:cubicBezTo>
                    <a:pt x="0" y="67081"/>
                    <a:pt x="90970" y="0"/>
                    <a:pt x="203200" y="0"/>
                  </a:cubicBezTo>
                  <a:lnTo>
                    <a:pt x="1233634" y="0"/>
                  </a:lnTo>
                </a:path>
              </a:pathLst>
            </a:custGeom>
            <a:solidFill>
              <a:srgbClr val="A381D9">
                <a:alpha val="4470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4808576" y="1381263"/>
            <a:ext cx="840367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75529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Problèmes rencontrés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993710" y="595893"/>
            <a:ext cx="1799341" cy="17993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8807" y="1637599"/>
            <a:ext cx="994574" cy="9945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>
                <a:alpha val="61961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222446" y="8185828"/>
            <a:ext cx="1799341" cy="179934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075058" y="9336198"/>
            <a:ext cx="994574" cy="99457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>
                <a:alpha val="61961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40274" y="500799"/>
            <a:ext cx="10607453" cy="2212372"/>
            <a:chOff x="0" y="0"/>
            <a:chExt cx="1436834" cy="299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6834" cy="299677"/>
            </a:xfrm>
            <a:custGeom>
              <a:avLst/>
              <a:gdLst/>
              <a:ahLst/>
              <a:cxnLst/>
              <a:rect r="r" b="b" t="t" l="l"/>
              <a:pathLst>
                <a:path h="299677" w="1436834">
                  <a:moveTo>
                    <a:pt x="1233634" y="0"/>
                  </a:moveTo>
                  <a:cubicBezTo>
                    <a:pt x="1345864" y="0"/>
                    <a:pt x="1436834" y="67081"/>
                    <a:pt x="1436834" y="149839"/>
                  </a:cubicBezTo>
                  <a:cubicBezTo>
                    <a:pt x="1436834" y="232596"/>
                    <a:pt x="1345864" y="299677"/>
                    <a:pt x="1233634" y="299677"/>
                  </a:cubicBezTo>
                  <a:lnTo>
                    <a:pt x="203200" y="299677"/>
                  </a:lnTo>
                  <a:cubicBezTo>
                    <a:pt x="90970" y="299677"/>
                    <a:pt x="0" y="232596"/>
                    <a:pt x="0" y="149839"/>
                  </a:cubicBezTo>
                  <a:cubicBezTo>
                    <a:pt x="0" y="67081"/>
                    <a:pt x="90970" y="0"/>
                    <a:pt x="203200" y="0"/>
                  </a:cubicBezTo>
                  <a:lnTo>
                    <a:pt x="1233634" y="0"/>
                  </a:lnTo>
                </a:path>
              </a:pathLst>
            </a:custGeom>
            <a:solidFill>
              <a:srgbClr val="A381D9">
                <a:alpha val="4470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7374315" y="1035471"/>
            <a:ext cx="3539371" cy="102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75529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Solutions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414345"/>
            <a:ext cx="16743748" cy="6508762"/>
            <a:chOff x="0" y="0"/>
            <a:chExt cx="4409876" cy="17142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9876" cy="1714242"/>
            </a:xfrm>
            <a:custGeom>
              <a:avLst/>
              <a:gdLst/>
              <a:ahLst/>
              <a:cxnLst/>
              <a:rect r="r" b="b" t="t" l="l"/>
              <a:pathLst>
                <a:path h="1714242" w="4409876">
                  <a:moveTo>
                    <a:pt x="0" y="0"/>
                  </a:moveTo>
                  <a:lnTo>
                    <a:pt x="4409876" y="0"/>
                  </a:lnTo>
                  <a:lnTo>
                    <a:pt x="4409876" y="1714242"/>
                  </a:lnTo>
                  <a:lnTo>
                    <a:pt x="0" y="171424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09876" cy="1752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57700" y="3682602"/>
            <a:ext cx="11290026" cy="5467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6109" indent="-283055" lvl="1">
              <a:lnSpc>
                <a:spcPts val="3670"/>
              </a:lnSpc>
              <a:buFont typeface="Arial"/>
              <a:buChar char="•"/>
            </a:pPr>
            <a:r>
              <a:rPr lang="en-US" sz="262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Normalisation des villes</a:t>
            </a:r>
          </a:p>
          <a:p>
            <a:pPr algn="just" marL="566109" indent="-283055" lvl="1">
              <a:lnSpc>
                <a:spcPts val="3670"/>
              </a:lnSpc>
              <a:buFont typeface="Arial"/>
              <a:buChar char="•"/>
            </a:pPr>
            <a:r>
              <a:rPr lang="en-US" sz="262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Normalisation de type de transaction</a:t>
            </a:r>
          </a:p>
          <a:p>
            <a:pPr algn="just" marL="566109" indent="-283055" lvl="1">
              <a:lnSpc>
                <a:spcPts val="3670"/>
              </a:lnSpc>
              <a:buFont typeface="Arial"/>
              <a:buChar char="•"/>
            </a:pPr>
            <a:r>
              <a:rPr lang="en-US" sz="262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Drop des caractéristiques non nécessaires</a:t>
            </a:r>
          </a:p>
          <a:p>
            <a:pPr algn="just" marL="566109" indent="-283055" lvl="1">
              <a:lnSpc>
                <a:spcPts val="3670"/>
              </a:lnSpc>
              <a:buFont typeface="Arial"/>
              <a:buChar char="•"/>
            </a:pPr>
            <a:r>
              <a:rPr lang="en-US" sz="262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Drop des lignes où ‘price’ est vide</a:t>
            </a:r>
          </a:p>
          <a:p>
            <a:pPr algn="just" marL="566109" indent="-283055" lvl="1">
              <a:lnSpc>
                <a:spcPts val="3670"/>
              </a:lnSpc>
              <a:buFont typeface="Arial"/>
              <a:buChar char="•"/>
            </a:pPr>
            <a:r>
              <a:rPr lang="en-US" sz="262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Drop des lignes où ‘price’ n’est pas raisonnable selon ‘transaction_type’ (A louer / A Vendre)</a:t>
            </a:r>
          </a:p>
          <a:p>
            <a:pPr algn="just" marL="566109" indent="-283055" lvl="1">
              <a:lnSpc>
                <a:spcPts val="3670"/>
              </a:lnSpc>
              <a:buFont typeface="Arial"/>
              <a:buChar char="•"/>
            </a:pPr>
            <a:r>
              <a:rPr lang="en-US" sz="262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Ajout d’une caractéristique ‘category’ extraite de l’URL ⇒ Cleaning par catégorie, car chaque catégorie a ses propres règles (en terme de nombre de chambres et de salles de bain, surface..) </a:t>
            </a:r>
          </a:p>
          <a:p>
            <a:pPr algn="just" marL="566109" indent="-283055" lvl="1">
              <a:lnSpc>
                <a:spcPts val="3670"/>
              </a:lnSpc>
              <a:buFont typeface="Arial"/>
              <a:buChar char="•"/>
            </a:pPr>
            <a:r>
              <a:rPr lang="en-US" sz="262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Ajout d’une feature ‘log_price’ pour stabiliser la distribution des prix et permettre au modèle d’apprendre des relations plus cohérentes et proportionnelles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37246" y="2657756"/>
            <a:ext cx="1799341" cy="17993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89858" y="3808125"/>
            <a:ext cx="994574" cy="9945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>
                <a:alpha val="61961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433324" y="8142057"/>
            <a:ext cx="1799341" cy="179934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285936" y="9292426"/>
            <a:ext cx="994574" cy="99457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>
                <a:alpha val="61961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6086" y="1583907"/>
            <a:ext cx="14603460" cy="7119187"/>
          </a:xfrm>
          <a:custGeom>
            <a:avLst/>
            <a:gdLst/>
            <a:ahLst/>
            <a:cxnLst/>
            <a:rect r="r" b="b" t="t" l="l"/>
            <a:pathLst>
              <a:path h="7119187" w="14603460">
                <a:moveTo>
                  <a:pt x="0" y="0"/>
                </a:moveTo>
                <a:lnTo>
                  <a:pt x="14603460" y="0"/>
                </a:lnTo>
                <a:lnTo>
                  <a:pt x="14603460" y="7119186"/>
                </a:lnTo>
                <a:lnTo>
                  <a:pt x="0" y="7119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3892" y="5076825"/>
            <a:ext cx="11387849" cy="588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  <a:spcBef>
                <a:spcPct val="0"/>
              </a:spcBef>
            </a:pPr>
            <a:r>
              <a:rPr lang="en-US" b="true" sz="3449">
                <a:solidFill>
                  <a:srgbClr val="8864C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Avant et après cleaning du caractéristique ‘location’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13385" y="-151420"/>
            <a:ext cx="10374615" cy="646098"/>
            <a:chOff x="0" y="0"/>
            <a:chExt cx="2558599" cy="159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8599" cy="159342"/>
            </a:xfrm>
            <a:custGeom>
              <a:avLst/>
              <a:gdLst/>
              <a:ahLst/>
              <a:cxnLst/>
              <a:rect r="r" b="b" t="t" l="l"/>
              <a:pathLst>
                <a:path h="159342" w="2558599">
                  <a:moveTo>
                    <a:pt x="0" y="0"/>
                  </a:moveTo>
                  <a:lnTo>
                    <a:pt x="2558599" y="0"/>
                  </a:lnTo>
                  <a:lnTo>
                    <a:pt x="2558599" y="159342"/>
                  </a:lnTo>
                  <a:lnTo>
                    <a:pt x="0" y="15934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58599" cy="187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97486" y="-151420"/>
            <a:ext cx="4780378" cy="646098"/>
            <a:chOff x="0" y="0"/>
            <a:chExt cx="1178942" cy="1593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942" cy="159342"/>
            </a:xfrm>
            <a:custGeom>
              <a:avLst/>
              <a:gdLst/>
              <a:ahLst/>
              <a:cxnLst/>
              <a:rect r="r" b="b" t="t" l="l"/>
              <a:pathLst>
                <a:path h="159342" w="1178942">
                  <a:moveTo>
                    <a:pt x="40488" y="0"/>
                  </a:moveTo>
                  <a:lnTo>
                    <a:pt x="1138454" y="0"/>
                  </a:lnTo>
                  <a:cubicBezTo>
                    <a:pt x="1160815" y="0"/>
                    <a:pt x="1178942" y="18127"/>
                    <a:pt x="1178942" y="40488"/>
                  </a:cubicBezTo>
                  <a:lnTo>
                    <a:pt x="1178942" y="118854"/>
                  </a:lnTo>
                  <a:cubicBezTo>
                    <a:pt x="1178942" y="141214"/>
                    <a:pt x="1160815" y="159342"/>
                    <a:pt x="1138454" y="159342"/>
                  </a:cubicBezTo>
                  <a:lnTo>
                    <a:pt x="40488" y="159342"/>
                  </a:lnTo>
                  <a:cubicBezTo>
                    <a:pt x="18127" y="159342"/>
                    <a:pt x="0" y="141214"/>
                    <a:pt x="0" y="118854"/>
                  </a:cubicBezTo>
                  <a:lnTo>
                    <a:pt x="0" y="40488"/>
                  </a:lnTo>
                  <a:cubicBezTo>
                    <a:pt x="0" y="18127"/>
                    <a:pt x="18127" y="0"/>
                    <a:pt x="4048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78942" cy="187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613911" y="-151420"/>
            <a:ext cx="4544772" cy="646098"/>
            <a:chOff x="0" y="0"/>
            <a:chExt cx="1120837" cy="1593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0837" cy="159342"/>
            </a:xfrm>
            <a:custGeom>
              <a:avLst/>
              <a:gdLst/>
              <a:ahLst/>
              <a:cxnLst/>
              <a:rect r="r" b="b" t="t" l="l"/>
              <a:pathLst>
                <a:path h="159342" w="1120837">
                  <a:moveTo>
                    <a:pt x="42587" y="0"/>
                  </a:moveTo>
                  <a:lnTo>
                    <a:pt x="1078250" y="0"/>
                  </a:lnTo>
                  <a:cubicBezTo>
                    <a:pt x="1101770" y="0"/>
                    <a:pt x="1120837" y="19067"/>
                    <a:pt x="1120837" y="42587"/>
                  </a:cubicBezTo>
                  <a:lnTo>
                    <a:pt x="1120837" y="116755"/>
                  </a:lnTo>
                  <a:cubicBezTo>
                    <a:pt x="1120837" y="128049"/>
                    <a:pt x="1116350" y="138881"/>
                    <a:pt x="1108363" y="146868"/>
                  </a:cubicBezTo>
                  <a:cubicBezTo>
                    <a:pt x="1100377" y="154855"/>
                    <a:pt x="1089545" y="159342"/>
                    <a:pt x="1078250" y="159342"/>
                  </a:cubicBezTo>
                  <a:lnTo>
                    <a:pt x="42587" y="159342"/>
                  </a:lnTo>
                  <a:cubicBezTo>
                    <a:pt x="19067" y="159342"/>
                    <a:pt x="0" y="140275"/>
                    <a:pt x="0" y="116755"/>
                  </a:cubicBezTo>
                  <a:lnTo>
                    <a:pt x="0" y="42587"/>
                  </a:lnTo>
                  <a:cubicBezTo>
                    <a:pt x="0" y="31292"/>
                    <a:pt x="4487" y="20460"/>
                    <a:pt x="12473" y="12473"/>
                  </a:cubicBezTo>
                  <a:cubicBezTo>
                    <a:pt x="20460" y="4487"/>
                    <a:pt x="31292" y="0"/>
                    <a:pt x="42587" y="0"/>
                  </a:cubicBezTo>
                  <a:close/>
                </a:path>
              </a:pathLst>
            </a:custGeom>
            <a:solidFill>
              <a:srgbClr val="E7E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20837" cy="187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7745431" y="171345"/>
            <a:ext cx="146017" cy="14601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7738002" y="171345"/>
            <a:ext cx="146017" cy="14601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7162073" y="244353"/>
            <a:ext cx="169039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0" y="9258300"/>
            <a:ext cx="18288000" cy="3758570"/>
            <a:chOff x="0" y="0"/>
            <a:chExt cx="4816593" cy="9899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989911"/>
            </a:xfrm>
            <a:custGeom>
              <a:avLst/>
              <a:gdLst/>
              <a:ahLst/>
              <a:cxnLst/>
              <a:rect r="r" b="b" t="t" l="l"/>
              <a:pathLst>
                <a:path h="989911" w="4816592">
                  <a:moveTo>
                    <a:pt x="14817" y="0"/>
                  </a:moveTo>
                  <a:lnTo>
                    <a:pt x="4801776" y="0"/>
                  </a:lnTo>
                  <a:cubicBezTo>
                    <a:pt x="4805706" y="0"/>
                    <a:pt x="4809474" y="1561"/>
                    <a:pt x="4812253" y="4340"/>
                  </a:cubicBezTo>
                  <a:cubicBezTo>
                    <a:pt x="4815031" y="7118"/>
                    <a:pt x="4816592" y="10887"/>
                    <a:pt x="4816592" y="14817"/>
                  </a:cubicBezTo>
                  <a:lnTo>
                    <a:pt x="4816592" y="975095"/>
                  </a:lnTo>
                  <a:cubicBezTo>
                    <a:pt x="4816592" y="983278"/>
                    <a:pt x="4809959" y="989911"/>
                    <a:pt x="4801776" y="989911"/>
                  </a:cubicBezTo>
                  <a:lnTo>
                    <a:pt x="14817" y="989911"/>
                  </a:lnTo>
                  <a:cubicBezTo>
                    <a:pt x="6634" y="989911"/>
                    <a:pt x="0" y="983278"/>
                    <a:pt x="0" y="975095"/>
                  </a:cubicBezTo>
                  <a:lnTo>
                    <a:pt x="0" y="14817"/>
                  </a:lnTo>
                  <a:cubicBezTo>
                    <a:pt x="0" y="6634"/>
                    <a:pt x="6634" y="0"/>
                    <a:pt x="14817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16593" cy="1028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585489" y="951638"/>
            <a:ext cx="9152514" cy="8626765"/>
          </a:xfrm>
          <a:custGeom>
            <a:avLst/>
            <a:gdLst/>
            <a:ahLst/>
            <a:cxnLst/>
            <a:rect r="r" b="b" t="t" l="l"/>
            <a:pathLst>
              <a:path h="8626765" w="9152514">
                <a:moveTo>
                  <a:pt x="0" y="0"/>
                </a:moveTo>
                <a:lnTo>
                  <a:pt x="9152513" y="0"/>
                </a:lnTo>
                <a:lnTo>
                  <a:pt x="9152513" y="8626765"/>
                </a:lnTo>
                <a:lnTo>
                  <a:pt x="0" y="862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5963" t="0" r="-28582" b="-2273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585489" y="951638"/>
            <a:ext cx="9152514" cy="7849702"/>
            <a:chOff x="0" y="0"/>
            <a:chExt cx="1282129" cy="10996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82129" cy="1099624"/>
            </a:xfrm>
            <a:custGeom>
              <a:avLst/>
              <a:gdLst/>
              <a:ahLst/>
              <a:cxnLst/>
              <a:rect r="r" b="b" t="t" l="l"/>
              <a:pathLst>
                <a:path h="1099624" w="1282129">
                  <a:moveTo>
                    <a:pt x="29606" y="0"/>
                  </a:moveTo>
                  <a:lnTo>
                    <a:pt x="1252523" y="0"/>
                  </a:lnTo>
                  <a:cubicBezTo>
                    <a:pt x="1268874" y="0"/>
                    <a:pt x="1282129" y="13255"/>
                    <a:pt x="1282129" y="29606"/>
                  </a:cubicBezTo>
                  <a:lnTo>
                    <a:pt x="1282129" y="1070019"/>
                  </a:lnTo>
                  <a:cubicBezTo>
                    <a:pt x="1282129" y="1077871"/>
                    <a:pt x="1279009" y="1085401"/>
                    <a:pt x="1273457" y="1090953"/>
                  </a:cubicBezTo>
                  <a:cubicBezTo>
                    <a:pt x="1267905" y="1096505"/>
                    <a:pt x="1260375" y="1099624"/>
                    <a:pt x="1252523" y="1099624"/>
                  </a:cubicBezTo>
                  <a:lnTo>
                    <a:pt x="29606" y="1099624"/>
                  </a:lnTo>
                  <a:cubicBezTo>
                    <a:pt x="13255" y="1099624"/>
                    <a:pt x="0" y="1086369"/>
                    <a:pt x="0" y="1070019"/>
                  </a:cubicBezTo>
                  <a:lnTo>
                    <a:pt x="0" y="29606"/>
                  </a:lnTo>
                  <a:cubicBezTo>
                    <a:pt x="0" y="13255"/>
                    <a:pt x="13255" y="0"/>
                    <a:pt x="29606" y="0"/>
                  </a:cubicBezTo>
                  <a:close/>
                </a:path>
              </a:pathLst>
            </a:custGeom>
            <a:solidFill>
              <a:srgbClr val="A381D9">
                <a:alpha val="4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-183409" y="3865176"/>
            <a:ext cx="8228541" cy="262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b="true" sz="6319" spc="315">
                <a:solidFill>
                  <a:srgbClr val="A381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la </a:t>
            </a:r>
          </a:p>
          <a:p>
            <a:pPr algn="ctr">
              <a:lnSpc>
                <a:spcPts val="6825"/>
              </a:lnSpc>
            </a:pPr>
            <a:r>
              <a:rPr lang="en-US" b="true" sz="6319" spc="315">
                <a:solidFill>
                  <a:srgbClr val="A381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présentation</a:t>
            </a:r>
          </a:p>
          <a:p>
            <a:pPr algn="ctr">
              <a:lnSpc>
                <a:spcPts val="682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798373" y="1594675"/>
            <a:ext cx="8363700" cy="648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5191" indent="-442595" lvl="1">
              <a:lnSpc>
                <a:spcPts val="5740"/>
              </a:lnSpc>
              <a:buAutoNum type="arabicPeriod" startAt="1"/>
            </a:pPr>
            <a:r>
              <a:rPr lang="en-US" b="true" sz="41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Compréhension du domaine métier</a:t>
            </a:r>
          </a:p>
          <a:p>
            <a:pPr algn="just" marL="885191" indent="-442595" lvl="1">
              <a:lnSpc>
                <a:spcPts val="5740"/>
              </a:lnSpc>
              <a:buAutoNum type="arabicPeriod" startAt="1"/>
            </a:pPr>
            <a:r>
              <a:rPr lang="en-US" b="true" sz="41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Compréhension des données</a:t>
            </a:r>
          </a:p>
          <a:p>
            <a:pPr algn="just" marL="885191" indent="-442595" lvl="1">
              <a:lnSpc>
                <a:spcPts val="5740"/>
              </a:lnSpc>
              <a:buAutoNum type="arabicPeriod" startAt="1"/>
            </a:pPr>
            <a:r>
              <a:rPr lang="en-US" b="true" sz="41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Préparation des données</a:t>
            </a:r>
          </a:p>
          <a:p>
            <a:pPr algn="just" marL="885191" indent="-442595" lvl="1">
              <a:lnSpc>
                <a:spcPts val="5740"/>
              </a:lnSpc>
              <a:buAutoNum type="arabicPeriod" startAt="1"/>
            </a:pPr>
            <a:r>
              <a:rPr lang="en-US" b="true" sz="41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Construction du modèle</a:t>
            </a:r>
          </a:p>
          <a:p>
            <a:pPr algn="just" marL="885191" indent="-442595" lvl="1">
              <a:lnSpc>
                <a:spcPts val="5740"/>
              </a:lnSpc>
              <a:buAutoNum type="arabicPeriod" startAt="1"/>
            </a:pPr>
            <a:r>
              <a:rPr lang="en-US" b="true" sz="41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Évaluation</a:t>
            </a:r>
          </a:p>
          <a:p>
            <a:pPr algn="just" marL="885191" indent="-442595" lvl="1">
              <a:lnSpc>
                <a:spcPts val="5740"/>
              </a:lnSpc>
              <a:buAutoNum type="arabicPeriod" startAt="1"/>
            </a:pPr>
            <a:r>
              <a:rPr lang="en-US" b="true" sz="41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Déploiement</a:t>
            </a:r>
          </a:p>
          <a:p>
            <a:pPr algn="just" marL="885191" indent="-442595" lvl="1">
              <a:lnSpc>
                <a:spcPts val="5740"/>
              </a:lnSpc>
              <a:buAutoNum type="arabicPeriod" startAt="1"/>
            </a:pPr>
            <a:r>
              <a:rPr lang="en-US" b="true" sz="41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69664" y="-928307"/>
            <a:ext cx="12143613" cy="121436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24866" y="-273105"/>
            <a:ext cx="10833209" cy="108332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58075" y="869922"/>
            <a:ext cx="585194" cy="5851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80134" y="1455116"/>
            <a:ext cx="17527732" cy="7536925"/>
          </a:xfrm>
          <a:custGeom>
            <a:avLst/>
            <a:gdLst/>
            <a:ahLst/>
            <a:cxnLst/>
            <a:rect r="r" b="b" t="t" l="l"/>
            <a:pathLst>
              <a:path h="7536925" w="17527732">
                <a:moveTo>
                  <a:pt x="0" y="0"/>
                </a:moveTo>
                <a:lnTo>
                  <a:pt x="17527732" y="0"/>
                </a:lnTo>
                <a:lnTo>
                  <a:pt x="17527732" y="7536924"/>
                </a:lnTo>
                <a:lnTo>
                  <a:pt x="0" y="753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023796" y="8782006"/>
            <a:ext cx="952587" cy="95258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52142" y="8224977"/>
            <a:ext cx="1042761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Avant vs Après suppression  des valeurs aberrantes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569753" y="4631109"/>
            <a:ext cx="12148871" cy="12148871"/>
            <a:chOff x="0" y="0"/>
            <a:chExt cx="16198495" cy="161984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52FF">
                  <a:alpha val="2078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EF">
                  <a:alpha val="64706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81D9">
                  <a:alpha val="56863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-5282923" y="-7005371"/>
            <a:ext cx="12148871" cy="12148871"/>
            <a:chOff x="0" y="0"/>
            <a:chExt cx="16198495" cy="1619849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52FF">
                  <a:alpha val="20784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EF">
                  <a:alpha val="64706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81D9">
                  <a:alpha val="56863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931159" y="1261026"/>
            <a:ext cx="16328141" cy="7021101"/>
          </a:xfrm>
          <a:custGeom>
            <a:avLst/>
            <a:gdLst/>
            <a:ahLst/>
            <a:cxnLst/>
            <a:rect r="r" b="b" t="t" l="l"/>
            <a:pathLst>
              <a:path h="7021101" w="16328141">
                <a:moveTo>
                  <a:pt x="0" y="0"/>
                </a:moveTo>
                <a:lnTo>
                  <a:pt x="16328141" y="0"/>
                </a:lnTo>
                <a:lnTo>
                  <a:pt x="16328141" y="7021101"/>
                </a:lnTo>
                <a:lnTo>
                  <a:pt x="0" y="7021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69664" y="-928307"/>
            <a:ext cx="12143613" cy="121436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24866" y="-273105"/>
            <a:ext cx="10833209" cy="108332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94269" y="1734788"/>
            <a:ext cx="17259300" cy="6817424"/>
          </a:xfrm>
          <a:custGeom>
            <a:avLst/>
            <a:gdLst/>
            <a:ahLst/>
            <a:cxnLst/>
            <a:rect r="r" b="b" t="t" l="l"/>
            <a:pathLst>
              <a:path h="6817424" w="17259300">
                <a:moveTo>
                  <a:pt x="0" y="0"/>
                </a:moveTo>
                <a:lnTo>
                  <a:pt x="17259300" y="0"/>
                </a:lnTo>
                <a:lnTo>
                  <a:pt x="17259300" y="6817424"/>
                </a:lnTo>
                <a:lnTo>
                  <a:pt x="0" y="681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8075" y="869922"/>
            <a:ext cx="585194" cy="5851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023796" y="8782006"/>
            <a:ext cx="952587" cy="95258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796" y="8782006"/>
            <a:ext cx="952587" cy="95258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69664" y="-928307"/>
            <a:ext cx="12143613" cy="121436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24866" y="-273105"/>
            <a:ext cx="10833209" cy="108332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023796" y="1162519"/>
            <a:ext cx="14456752" cy="8095781"/>
          </a:xfrm>
          <a:custGeom>
            <a:avLst/>
            <a:gdLst/>
            <a:ahLst/>
            <a:cxnLst/>
            <a:rect r="r" b="b" t="t" l="l"/>
            <a:pathLst>
              <a:path h="8095781" w="14456752">
                <a:moveTo>
                  <a:pt x="0" y="0"/>
                </a:moveTo>
                <a:lnTo>
                  <a:pt x="14456752" y="0"/>
                </a:lnTo>
                <a:lnTo>
                  <a:pt x="14456752" y="8095781"/>
                </a:lnTo>
                <a:lnTo>
                  <a:pt x="0" y="8095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458075" y="869922"/>
            <a:ext cx="585194" cy="58519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796" y="8782006"/>
            <a:ext cx="952587" cy="95258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69664" y="-928307"/>
            <a:ext cx="12143613" cy="121436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24866" y="-273105"/>
            <a:ext cx="10833209" cy="108332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26399" y="1233783"/>
            <a:ext cx="16635202" cy="7548223"/>
          </a:xfrm>
          <a:custGeom>
            <a:avLst/>
            <a:gdLst/>
            <a:ahLst/>
            <a:cxnLst/>
            <a:rect r="r" b="b" t="t" l="l"/>
            <a:pathLst>
              <a:path h="7548223" w="16635202">
                <a:moveTo>
                  <a:pt x="0" y="0"/>
                </a:moveTo>
                <a:lnTo>
                  <a:pt x="16635202" y="0"/>
                </a:lnTo>
                <a:lnTo>
                  <a:pt x="16635202" y="7548223"/>
                </a:lnTo>
                <a:lnTo>
                  <a:pt x="0" y="7548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458075" y="869922"/>
            <a:ext cx="585194" cy="58519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796" y="8782006"/>
            <a:ext cx="952587" cy="95258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69664" y="-928307"/>
            <a:ext cx="12143613" cy="121436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24866" y="-273105"/>
            <a:ext cx="10833209" cy="108332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58075" y="869922"/>
            <a:ext cx="585194" cy="5851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70291" y="1480055"/>
            <a:ext cx="16147417" cy="7326891"/>
          </a:xfrm>
          <a:custGeom>
            <a:avLst/>
            <a:gdLst/>
            <a:ahLst/>
            <a:cxnLst/>
            <a:rect r="r" b="b" t="t" l="l"/>
            <a:pathLst>
              <a:path h="7326891" w="16147417">
                <a:moveTo>
                  <a:pt x="0" y="0"/>
                </a:moveTo>
                <a:lnTo>
                  <a:pt x="16147418" y="0"/>
                </a:lnTo>
                <a:lnTo>
                  <a:pt x="16147418" y="7326890"/>
                </a:lnTo>
                <a:lnTo>
                  <a:pt x="0" y="732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99343" y="8782006"/>
            <a:ext cx="952587" cy="95258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00413" y="-273105"/>
            <a:ext cx="10833209" cy="108332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7467" y="643811"/>
            <a:ext cx="16269494" cy="7382283"/>
          </a:xfrm>
          <a:custGeom>
            <a:avLst/>
            <a:gdLst/>
            <a:ahLst/>
            <a:cxnLst/>
            <a:rect r="r" b="b" t="t" l="l"/>
            <a:pathLst>
              <a:path h="7382283" w="16269494">
                <a:moveTo>
                  <a:pt x="0" y="0"/>
                </a:moveTo>
                <a:lnTo>
                  <a:pt x="16269494" y="0"/>
                </a:lnTo>
                <a:lnTo>
                  <a:pt x="16269494" y="7382283"/>
                </a:lnTo>
                <a:lnTo>
                  <a:pt x="0" y="7382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345211" y="-928307"/>
            <a:ext cx="12143613" cy="121436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425412" y="8239065"/>
            <a:ext cx="9983212" cy="49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Ap</a:t>
            </a:r>
            <a:r>
              <a:rPr lang="en-US" b="true" sz="2999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erçu de l'ensemble de données après le nettoyage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458075" y="869922"/>
            <a:ext cx="585194" cy="58519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97467" y="655744"/>
            <a:ext cx="8581580" cy="7370350"/>
          </a:xfrm>
          <a:custGeom>
            <a:avLst/>
            <a:gdLst/>
            <a:ahLst/>
            <a:cxnLst/>
            <a:rect r="r" b="b" t="t" l="l"/>
            <a:pathLst>
              <a:path h="7370350" w="8581580">
                <a:moveTo>
                  <a:pt x="0" y="0"/>
                </a:moveTo>
                <a:lnTo>
                  <a:pt x="8581580" y="0"/>
                </a:lnTo>
                <a:lnTo>
                  <a:pt x="8581580" y="7370350"/>
                </a:lnTo>
                <a:lnTo>
                  <a:pt x="0" y="7370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1" r="-89586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5736" y="-5444618"/>
            <a:ext cx="12148871" cy="12148871"/>
            <a:chOff x="0" y="0"/>
            <a:chExt cx="16198495" cy="161984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>
                  <a:alpha val="20784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EF">
                  <a:alpha val="64706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81D9">
                  <a:alpha val="56863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1693698" y="4617471"/>
            <a:ext cx="12148871" cy="12148871"/>
            <a:chOff x="0" y="0"/>
            <a:chExt cx="16198495" cy="1619849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>
                  <a:alpha val="2078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EF">
                  <a:alpha val="64706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81D9">
                  <a:alpha val="56863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3151830" y="711275"/>
            <a:ext cx="11984339" cy="8864449"/>
          </a:xfrm>
          <a:custGeom>
            <a:avLst/>
            <a:gdLst/>
            <a:ahLst/>
            <a:cxnLst/>
            <a:rect r="r" b="b" t="t" l="l"/>
            <a:pathLst>
              <a:path h="8864449" w="11984339">
                <a:moveTo>
                  <a:pt x="0" y="0"/>
                </a:moveTo>
                <a:lnTo>
                  <a:pt x="11984340" y="0"/>
                </a:lnTo>
                <a:lnTo>
                  <a:pt x="11984340" y="8864450"/>
                </a:lnTo>
                <a:lnTo>
                  <a:pt x="0" y="886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84864" y="-5657272"/>
            <a:ext cx="12148871" cy="12148871"/>
            <a:chOff x="0" y="0"/>
            <a:chExt cx="16198495" cy="161984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>
                  <a:alpha val="20784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EF">
                  <a:alpha val="64706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81D9">
                  <a:alpha val="56863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2118562" y="1324499"/>
            <a:ext cx="12573917" cy="8173046"/>
          </a:xfrm>
          <a:custGeom>
            <a:avLst/>
            <a:gdLst/>
            <a:ahLst/>
            <a:cxnLst/>
            <a:rect r="r" b="b" t="t" l="l"/>
            <a:pathLst>
              <a:path h="8173046" w="12573917">
                <a:moveTo>
                  <a:pt x="0" y="0"/>
                </a:moveTo>
                <a:lnTo>
                  <a:pt x="12573917" y="0"/>
                </a:lnTo>
                <a:lnTo>
                  <a:pt x="12573917" y="8173046"/>
                </a:lnTo>
                <a:lnTo>
                  <a:pt x="0" y="8173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89455" y="7929194"/>
            <a:ext cx="1329106" cy="132910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50211" y="8593747"/>
            <a:ext cx="903798" cy="90379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>
                <a:alpha val="64706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01923" y="-6397022"/>
            <a:ext cx="12148871" cy="12148871"/>
            <a:chOff x="0" y="0"/>
            <a:chExt cx="16198495" cy="161984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>
                  <a:alpha val="20784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EF">
                  <a:alpha val="64706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81D9">
                  <a:alpha val="56863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2537273" y="549932"/>
            <a:ext cx="13213454" cy="8588745"/>
          </a:xfrm>
          <a:custGeom>
            <a:avLst/>
            <a:gdLst/>
            <a:ahLst/>
            <a:cxnLst/>
            <a:rect r="r" b="b" t="t" l="l"/>
            <a:pathLst>
              <a:path h="8588745" w="13213454">
                <a:moveTo>
                  <a:pt x="0" y="0"/>
                </a:moveTo>
                <a:lnTo>
                  <a:pt x="13213454" y="0"/>
                </a:lnTo>
                <a:lnTo>
                  <a:pt x="13213454" y="8588746"/>
                </a:lnTo>
                <a:lnTo>
                  <a:pt x="0" y="8588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313217" y="8474125"/>
            <a:ext cx="1329106" cy="132910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073973" y="9138678"/>
            <a:ext cx="903798" cy="90379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>
                <a:alpha val="64706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09737" y="-204627"/>
            <a:ext cx="21218975" cy="10696254"/>
            <a:chOff x="0" y="0"/>
            <a:chExt cx="2181409" cy="1099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1409" cy="1099624"/>
            </a:xfrm>
            <a:custGeom>
              <a:avLst/>
              <a:gdLst/>
              <a:ahLst/>
              <a:cxnLst/>
              <a:rect r="r" b="b" t="t" l="l"/>
              <a:pathLst>
                <a:path h="1099624" w="2181409">
                  <a:moveTo>
                    <a:pt x="12770" y="0"/>
                  </a:moveTo>
                  <a:lnTo>
                    <a:pt x="2168639" y="0"/>
                  </a:lnTo>
                  <a:cubicBezTo>
                    <a:pt x="2172025" y="0"/>
                    <a:pt x="2175273" y="1345"/>
                    <a:pt x="2177668" y="3740"/>
                  </a:cubicBezTo>
                  <a:cubicBezTo>
                    <a:pt x="2180063" y="6135"/>
                    <a:pt x="2181409" y="9383"/>
                    <a:pt x="2181409" y="12770"/>
                  </a:cubicBezTo>
                  <a:lnTo>
                    <a:pt x="2181409" y="1086854"/>
                  </a:lnTo>
                  <a:cubicBezTo>
                    <a:pt x="2181409" y="1090241"/>
                    <a:pt x="2180063" y="1093489"/>
                    <a:pt x="2177668" y="1095884"/>
                  </a:cubicBezTo>
                  <a:cubicBezTo>
                    <a:pt x="2175273" y="1098279"/>
                    <a:pt x="2172025" y="1099624"/>
                    <a:pt x="2168639" y="1099624"/>
                  </a:cubicBezTo>
                  <a:lnTo>
                    <a:pt x="12770" y="1099624"/>
                  </a:lnTo>
                  <a:cubicBezTo>
                    <a:pt x="9383" y="1099624"/>
                    <a:pt x="6135" y="1098279"/>
                    <a:pt x="3740" y="1095884"/>
                  </a:cubicBezTo>
                  <a:cubicBezTo>
                    <a:pt x="1345" y="1093489"/>
                    <a:pt x="0" y="1090241"/>
                    <a:pt x="0" y="1086854"/>
                  </a:cubicBezTo>
                  <a:lnTo>
                    <a:pt x="0" y="12770"/>
                  </a:lnTo>
                  <a:cubicBezTo>
                    <a:pt x="0" y="9383"/>
                    <a:pt x="1345" y="6135"/>
                    <a:pt x="3740" y="3740"/>
                  </a:cubicBezTo>
                  <a:cubicBezTo>
                    <a:pt x="6135" y="1345"/>
                    <a:pt x="9383" y="0"/>
                    <a:pt x="12770" y="0"/>
                  </a:cubicBezTo>
                  <a:close/>
                </a:path>
              </a:pathLst>
            </a:custGeom>
            <a:solidFill>
              <a:srgbClr val="755294">
                <a:alpha val="81961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349899" y="3110004"/>
            <a:ext cx="17588203" cy="525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1. Compréhension du domaine métier</a:t>
            </a:r>
          </a:p>
          <a:p>
            <a:pPr algn="ctr">
              <a:lnSpc>
                <a:spcPts val="13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6081" y="-6074436"/>
            <a:ext cx="12148871" cy="12148871"/>
            <a:chOff x="0" y="0"/>
            <a:chExt cx="16198495" cy="161984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>
                  <a:alpha val="20784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EF">
                  <a:alpha val="64706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81D9">
                  <a:alpha val="56863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2171088" y="1028700"/>
            <a:ext cx="13945825" cy="8489521"/>
          </a:xfrm>
          <a:custGeom>
            <a:avLst/>
            <a:gdLst/>
            <a:ahLst/>
            <a:cxnLst/>
            <a:rect r="r" b="b" t="t" l="l"/>
            <a:pathLst>
              <a:path h="8489521" w="13945825">
                <a:moveTo>
                  <a:pt x="0" y="0"/>
                </a:moveTo>
                <a:lnTo>
                  <a:pt x="13945824" y="0"/>
                </a:lnTo>
                <a:lnTo>
                  <a:pt x="13945824" y="8489521"/>
                </a:lnTo>
                <a:lnTo>
                  <a:pt x="0" y="8489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83769" y="8474125"/>
            <a:ext cx="1329106" cy="132910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5736" y="-5444618"/>
            <a:ext cx="12148871" cy="12148871"/>
            <a:chOff x="0" y="0"/>
            <a:chExt cx="16198495" cy="161984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>
                  <a:alpha val="20784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EF">
                  <a:alpha val="64706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81D9">
                  <a:alpha val="56863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1693698" y="4617471"/>
            <a:ext cx="12148871" cy="12148871"/>
            <a:chOff x="0" y="0"/>
            <a:chExt cx="16198495" cy="1619849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>
                  <a:alpha val="2078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EF">
                  <a:alpha val="64706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81D9">
                  <a:alpha val="56863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3540451" y="231651"/>
            <a:ext cx="11471371" cy="10055349"/>
          </a:xfrm>
          <a:custGeom>
            <a:avLst/>
            <a:gdLst/>
            <a:ahLst/>
            <a:cxnLst/>
            <a:rect r="r" b="b" t="t" l="l"/>
            <a:pathLst>
              <a:path h="10055349" w="11471371">
                <a:moveTo>
                  <a:pt x="0" y="0"/>
                </a:moveTo>
                <a:lnTo>
                  <a:pt x="11471371" y="0"/>
                </a:lnTo>
                <a:lnTo>
                  <a:pt x="11471371" y="10055349"/>
                </a:lnTo>
                <a:lnTo>
                  <a:pt x="0" y="1005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E7E0F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4533" y="3914256"/>
            <a:ext cx="15854767" cy="347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Featur</a:t>
            </a:r>
            <a:r>
              <a:rPr lang="en-US" b="true" sz="9999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 Engineering</a:t>
            </a:r>
          </a:p>
          <a:p>
            <a:pPr algn="ctr">
              <a:lnSpc>
                <a:spcPts val="13999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61313" y="5143500"/>
            <a:ext cx="14105955" cy="4633197"/>
            <a:chOff x="0" y="0"/>
            <a:chExt cx="5979362" cy="19639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9362" cy="1963962"/>
            </a:xfrm>
            <a:custGeom>
              <a:avLst/>
              <a:gdLst/>
              <a:ahLst/>
              <a:cxnLst/>
              <a:rect r="r" b="b" t="t" l="l"/>
              <a:pathLst>
                <a:path h="1963962" w="5979362">
                  <a:moveTo>
                    <a:pt x="16465" y="0"/>
                  </a:moveTo>
                  <a:lnTo>
                    <a:pt x="5962896" y="0"/>
                  </a:lnTo>
                  <a:cubicBezTo>
                    <a:pt x="5971990" y="0"/>
                    <a:pt x="5979362" y="7372"/>
                    <a:pt x="5979362" y="16465"/>
                  </a:cubicBezTo>
                  <a:lnTo>
                    <a:pt x="5979362" y="1947497"/>
                  </a:lnTo>
                  <a:cubicBezTo>
                    <a:pt x="5979362" y="1951864"/>
                    <a:pt x="5977627" y="1956052"/>
                    <a:pt x="5974539" y="1959140"/>
                  </a:cubicBezTo>
                  <a:cubicBezTo>
                    <a:pt x="5971451" y="1962227"/>
                    <a:pt x="5967263" y="1963962"/>
                    <a:pt x="5962896" y="1963962"/>
                  </a:cubicBezTo>
                  <a:lnTo>
                    <a:pt x="16465" y="1963962"/>
                  </a:lnTo>
                  <a:cubicBezTo>
                    <a:pt x="7372" y="1963962"/>
                    <a:pt x="0" y="1956590"/>
                    <a:pt x="0" y="1947497"/>
                  </a:cubicBezTo>
                  <a:lnTo>
                    <a:pt x="0" y="16465"/>
                  </a:lnTo>
                  <a:cubicBezTo>
                    <a:pt x="0" y="7372"/>
                    <a:pt x="7372" y="0"/>
                    <a:pt x="164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979362" cy="1992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8717" y="708666"/>
            <a:ext cx="14750567" cy="4166341"/>
            <a:chOff x="0" y="0"/>
            <a:chExt cx="2285249" cy="645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5249" cy="645475"/>
            </a:xfrm>
            <a:custGeom>
              <a:avLst/>
              <a:gdLst/>
              <a:ahLst/>
              <a:cxnLst/>
              <a:rect r="r" b="b" t="t" l="l"/>
              <a:pathLst>
                <a:path h="645475" w="2285249">
                  <a:moveTo>
                    <a:pt x="20994" y="0"/>
                  </a:moveTo>
                  <a:lnTo>
                    <a:pt x="2264254" y="0"/>
                  </a:lnTo>
                  <a:cubicBezTo>
                    <a:pt x="2275849" y="0"/>
                    <a:pt x="2285249" y="9399"/>
                    <a:pt x="2285249" y="20994"/>
                  </a:cubicBezTo>
                  <a:lnTo>
                    <a:pt x="2285249" y="624481"/>
                  </a:lnTo>
                  <a:cubicBezTo>
                    <a:pt x="2285249" y="630049"/>
                    <a:pt x="2283037" y="635389"/>
                    <a:pt x="2279100" y="639326"/>
                  </a:cubicBezTo>
                  <a:cubicBezTo>
                    <a:pt x="2275162" y="643263"/>
                    <a:pt x="2269822" y="645475"/>
                    <a:pt x="2264254" y="645475"/>
                  </a:cubicBezTo>
                  <a:lnTo>
                    <a:pt x="20994" y="645475"/>
                  </a:lnTo>
                  <a:cubicBezTo>
                    <a:pt x="15426" y="645475"/>
                    <a:pt x="10086" y="643263"/>
                    <a:pt x="6149" y="639326"/>
                  </a:cubicBezTo>
                  <a:cubicBezTo>
                    <a:pt x="2212" y="635389"/>
                    <a:pt x="0" y="630049"/>
                    <a:pt x="0" y="624481"/>
                  </a:cubicBezTo>
                  <a:lnTo>
                    <a:pt x="0" y="20994"/>
                  </a:lnTo>
                  <a:cubicBezTo>
                    <a:pt x="0" y="15426"/>
                    <a:pt x="2212" y="10086"/>
                    <a:pt x="6149" y="6149"/>
                  </a:cubicBezTo>
                  <a:cubicBezTo>
                    <a:pt x="10086" y="2212"/>
                    <a:pt x="15426" y="0"/>
                    <a:pt x="2099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0505" r="0" b="-7050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253306" y="5590113"/>
            <a:ext cx="11062878" cy="368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Objectif: 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Enrichir le dataset avec des features pertinentes pour que le modèle capture mieux :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Relations entre surface, chambres, salles de bain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Valeur relative de la localisation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Indicateurs synthétiques comme luxury_score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912847" y="3287778"/>
            <a:ext cx="2092393" cy="5146030"/>
            <a:chOff x="0" y="0"/>
            <a:chExt cx="551083" cy="1355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1083" cy="1355333"/>
            </a:xfrm>
            <a:custGeom>
              <a:avLst/>
              <a:gdLst/>
              <a:ahLst/>
              <a:cxnLst/>
              <a:rect r="r" b="b" t="t" l="l"/>
              <a:pathLst>
                <a:path h="1355333" w="55108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179547" y="2913847"/>
            <a:ext cx="2092393" cy="5893892"/>
            <a:chOff x="0" y="0"/>
            <a:chExt cx="551083" cy="15523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083" cy="1552301"/>
            </a:xfrm>
            <a:custGeom>
              <a:avLst/>
              <a:gdLst/>
              <a:ahLst/>
              <a:cxnLst/>
              <a:rect r="r" b="b" t="t" l="l"/>
              <a:pathLst>
                <a:path h="1552301" w="55108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1180927" y="2913847"/>
            <a:ext cx="2092393" cy="5893892"/>
            <a:chOff x="0" y="0"/>
            <a:chExt cx="551083" cy="15523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1083" cy="1552301"/>
            </a:xfrm>
            <a:custGeom>
              <a:avLst/>
              <a:gdLst/>
              <a:ahLst/>
              <a:cxnLst/>
              <a:rect r="r" b="b" t="t" l="l"/>
              <a:pathLst>
                <a:path h="1552301" w="55108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000000">
                <a:alpha val="2392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17107763" y="3287778"/>
            <a:ext cx="2092393" cy="5146030"/>
            <a:chOff x="0" y="0"/>
            <a:chExt cx="551083" cy="1355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1083" cy="1355333"/>
            </a:xfrm>
            <a:custGeom>
              <a:avLst/>
              <a:gdLst/>
              <a:ahLst/>
              <a:cxnLst/>
              <a:rect r="r" b="b" t="t" l="l"/>
              <a:pathLst>
                <a:path h="1355333" w="55108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7374463" y="2913847"/>
            <a:ext cx="2092393" cy="5893892"/>
            <a:chOff x="0" y="0"/>
            <a:chExt cx="551083" cy="15523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1083" cy="1552301"/>
            </a:xfrm>
            <a:custGeom>
              <a:avLst/>
              <a:gdLst/>
              <a:ahLst/>
              <a:cxnLst/>
              <a:rect r="r" b="b" t="t" l="l"/>
              <a:pathLst>
                <a:path h="1552301" w="55108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375843" y="2913847"/>
            <a:ext cx="2092393" cy="5893892"/>
            <a:chOff x="0" y="0"/>
            <a:chExt cx="551083" cy="15523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1083" cy="1552301"/>
            </a:xfrm>
            <a:custGeom>
              <a:avLst/>
              <a:gdLst/>
              <a:ahLst/>
              <a:cxnLst/>
              <a:rect r="r" b="b" t="t" l="l"/>
              <a:pathLst>
                <a:path h="1552301" w="55108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000000">
                <a:alpha val="23922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3683" y="2015386"/>
            <a:ext cx="1366072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Feature Engineering : Features numériques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657223" y="3707706"/>
            <a:ext cx="17414688" cy="4961026"/>
            <a:chOff x="0" y="0"/>
            <a:chExt cx="4586584" cy="1306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6584" cy="1306608"/>
            </a:xfrm>
            <a:custGeom>
              <a:avLst/>
              <a:gdLst/>
              <a:ahLst/>
              <a:cxnLst/>
              <a:rect r="r" b="b" t="t" l="l"/>
              <a:pathLst>
                <a:path h="1306608" w="4586584">
                  <a:moveTo>
                    <a:pt x="6668" y="0"/>
                  </a:moveTo>
                  <a:lnTo>
                    <a:pt x="4579916" y="0"/>
                  </a:lnTo>
                  <a:cubicBezTo>
                    <a:pt x="4583599" y="0"/>
                    <a:pt x="4586584" y="2986"/>
                    <a:pt x="4586584" y="6668"/>
                  </a:cubicBezTo>
                  <a:lnTo>
                    <a:pt x="4586584" y="1299939"/>
                  </a:lnTo>
                  <a:cubicBezTo>
                    <a:pt x="4586584" y="1301708"/>
                    <a:pt x="4585882" y="1303404"/>
                    <a:pt x="4584631" y="1304655"/>
                  </a:cubicBezTo>
                  <a:cubicBezTo>
                    <a:pt x="4583381" y="1305905"/>
                    <a:pt x="4581685" y="1306608"/>
                    <a:pt x="4579916" y="1306608"/>
                  </a:cubicBezTo>
                  <a:lnTo>
                    <a:pt x="6668" y="1306608"/>
                  </a:lnTo>
                  <a:cubicBezTo>
                    <a:pt x="4900" y="1306608"/>
                    <a:pt x="3204" y="1305905"/>
                    <a:pt x="1953" y="1304655"/>
                  </a:cubicBezTo>
                  <a:cubicBezTo>
                    <a:pt x="703" y="1303404"/>
                    <a:pt x="0" y="1301708"/>
                    <a:pt x="0" y="1299939"/>
                  </a:cubicBezTo>
                  <a:lnTo>
                    <a:pt x="0" y="6668"/>
                  </a:lnTo>
                  <a:cubicBezTo>
                    <a:pt x="0" y="4900"/>
                    <a:pt x="703" y="3204"/>
                    <a:pt x="1953" y="1953"/>
                  </a:cubicBezTo>
                  <a:cubicBezTo>
                    <a:pt x="3204" y="703"/>
                    <a:pt x="4900" y="0"/>
                    <a:pt x="6668" y="0"/>
                  </a:cubicBezTo>
                  <a:close/>
                </a:path>
              </a:pathLst>
            </a:custGeom>
            <a:solidFill>
              <a:srgbClr val="A381D9">
                <a:alpha val="4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586584" cy="1335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0543" y="4308709"/>
            <a:ext cx="15528049" cy="369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22230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room_bathroom_ratio = chambres / salles de bain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22230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total_rooms = chambres + salles de bain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22230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size_per_room = surface / chambres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22230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bathroom_density = salles de bain / surface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22230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size_x_rooms et size_x_bathrooms = interactions surface × nombre de pièces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040840"/>
            <a:ext cx="18729134" cy="2492320"/>
            <a:chOff x="0" y="0"/>
            <a:chExt cx="1526995" cy="203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743"/>
              <a:ext cx="1526995" cy="201713"/>
            </a:xfrm>
            <a:custGeom>
              <a:avLst/>
              <a:gdLst/>
              <a:ahLst/>
              <a:cxnLst/>
              <a:rect r="r" b="b" t="t" l="l"/>
              <a:pathLst>
                <a:path h="201713" w="1526995">
                  <a:moveTo>
                    <a:pt x="769260" y="38627"/>
                  </a:moveTo>
                  <a:cubicBezTo>
                    <a:pt x="1025680" y="5607"/>
                    <a:pt x="1276337" y="-27413"/>
                    <a:pt x="1526995" y="36087"/>
                  </a:cubicBezTo>
                  <a:lnTo>
                    <a:pt x="1526995" y="156737"/>
                  </a:lnTo>
                  <a:cubicBezTo>
                    <a:pt x="1267694" y="95777"/>
                    <a:pt x="1008393" y="130067"/>
                    <a:pt x="757735" y="163087"/>
                  </a:cubicBezTo>
                  <a:cubicBezTo>
                    <a:pt x="501315" y="196107"/>
                    <a:pt x="250658" y="229127"/>
                    <a:pt x="0" y="165627"/>
                  </a:cubicBezTo>
                  <a:lnTo>
                    <a:pt x="0" y="44977"/>
                  </a:lnTo>
                  <a:cubicBezTo>
                    <a:pt x="259301" y="105937"/>
                    <a:pt x="518602" y="71647"/>
                    <a:pt x="769260" y="3862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27000"/>
                  </a:srgbClr>
                </a:gs>
                <a:gs pos="100000">
                  <a:srgbClr val="CB6CE6">
                    <a:alpha val="27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12700"/>
              <a:ext cx="1526995" cy="139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-982733"/>
            <a:ext cx="18729134" cy="2492320"/>
            <a:chOff x="0" y="0"/>
            <a:chExt cx="1526995" cy="203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743"/>
              <a:ext cx="1526995" cy="201713"/>
            </a:xfrm>
            <a:custGeom>
              <a:avLst/>
              <a:gdLst/>
              <a:ahLst/>
              <a:cxnLst/>
              <a:rect r="r" b="b" t="t" l="l"/>
              <a:pathLst>
                <a:path h="201713" w="1526995">
                  <a:moveTo>
                    <a:pt x="769260" y="38627"/>
                  </a:moveTo>
                  <a:cubicBezTo>
                    <a:pt x="1025680" y="5607"/>
                    <a:pt x="1276337" y="-27413"/>
                    <a:pt x="1526995" y="36087"/>
                  </a:cubicBezTo>
                  <a:lnTo>
                    <a:pt x="1526995" y="156737"/>
                  </a:lnTo>
                  <a:cubicBezTo>
                    <a:pt x="1267694" y="95777"/>
                    <a:pt x="1008393" y="130067"/>
                    <a:pt x="757735" y="163087"/>
                  </a:cubicBezTo>
                  <a:cubicBezTo>
                    <a:pt x="501315" y="196107"/>
                    <a:pt x="250658" y="229127"/>
                    <a:pt x="0" y="165627"/>
                  </a:cubicBezTo>
                  <a:lnTo>
                    <a:pt x="0" y="44977"/>
                  </a:lnTo>
                  <a:cubicBezTo>
                    <a:pt x="259301" y="105937"/>
                    <a:pt x="518602" y="71647"/>
                    <a:pt x="769260" y="3862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27000"/>
                  </a:srgbClr>
                </a:gs>
                <a:gs pos="100000">
                  <a:srgbClr val="CB6CE6">
                    <a:alpha val="27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2700"/>
              <a:ext cx="1526995" cy="139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80672" y="514963"/>
            <a:ext cx="9257075" cy="9257075"/>
          </a:xfrm>
          <a:custGeom>
            <a:avLst/>
            <a:gdLst/>
            <a:ahLst/>
            <a:cxnLst/>
            <a:rect r="r" b="b" t="t" l="l"/>
            <a:pathLst>
              <a:path h="9257075" w="9257075">
                <a:moveTo>
                  <a:pt x="0" y="0"/>
                </a:moveTo>
                <a:lnTo>
                  <a:pt x="9257075" y="0"/>
                </a:lnTo>
                <a:lnTo>
                  <a:pt x="9257075" y="9257074"/>
                </a:lnTo>
                <a:lnTo>
                  <a:pt x="0" y="9257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12266" y="859768"/>
            <a:ext cx="9257075" cy="9257075"/>
          </a:xfrm>
          <a:custGeom>
            <a:avLst/>
            <a:gdLst/>
            <a:ahLst/>
            <a:cxnLst/>
            <a:rect r="r" b="b" t="t" l="l"/>
            <a:pathLst>
              <a:path h="9257075" w="9257075">
                <a:moveTo>
                  <a:pt x="9257074" y="0"/>
                </a:moveTo>
                <a:lnTo>
                  <a:pt x="0" y="0"/>
                </a:lnTo>
                <a:lnTo>
                  <a:pt x="0" y="9257074"/>
                </a:lnTo>
                <a:lnTo>
                  <a:pt x="9257074" y="9257074"/>
                </a:lnTo>
                <a:lnTo>
                  <a:pt x="92570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93692" y="3285199"/>
            <a:ext cx="11700617" cy="6124859"/>
            <a:chOff x="0" y="0"/>
            <a:chExt cx="3081644" cy="16131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81644" cy="1613132"/>
            </a:xfrm>
            <a:custGeom>
              <a:avLst/>
              <a:gdLst/>
              <a:ahLst/>
              <a:cxnLst/>
              <a:rect r="r" b="b" t="t" l="l"/>
              <a:pathLst>
                <a:path h="1613132" w="3081644">
                  <a:moveTo>
                    <a:pt x="33745" y="0"/>
                  </a:moveTo>
                  <a:lnTo>
                    <a:pt x="3047899" y="0"/>
                  </a:lnTo>
                  <a:cubicBezTo>
                    <a:pt x="3056848" y="0"/>
                    <a:pt x="3065432" y="3555"/>
                    <a:pt x="3071760" y="9884"/>
                  </a:cubicBezTo>
                  <a:cubicBezTo>
                    <a:pt x="3078089" y="16212"/>
                    <a:pt x="3081644" y="24795"/>
                    <a:pt x="3081644" y="33745"/>
                  </a:cubicBezTo>
                  <a:lnTo>
                    <a:pt x="3081644" y="1579387"/>
                  </a:lnTo>
                  <a:cubicBezTo>
                    <a:pt x="3081644" y="1588336"/>
                    <a:pt x="3078089" y="1596919"/>
                    <a:pt x="3071760" y="1603248"/>
                  </a:cubicBezTo>
                  <a:cubicBezTo>
                    <a:pt x="3065432" y="1609576"/>
                    <a:pt x="3056848" y="1613132"/>
                    <a:pt x="3047899" y="1613132"/>
                  </a:cubicBezTo>
                  <a:lnTo>
                    <a:pt x="33745" y="1613132"/>
                  </a:lnTo>
                  <a:cubicBezTo>
                    <a:pt x="24795" y="1613132"/>
                    <a:pt x="16212" y="1609576"/>
                    <a:pt x="9884" y="1603248"/>
                  </a:cubicBezTo>
                  <a:cubicBezTo>
                    <a:pt x="3555" y="1596919"/>
                    <a:pt x="0" y="1588336"/>
                    <a:pt x="0" y="1579387"/>
                  </a:cubicBezTo>
                  <a:lnTo>
                    <a:pt x="0" y="33745"/>
                  </a:lnTo>
                  <a:cubicBezTo>
                    <a:pt x="0" y="24795"/>
                    <a:pt x="3555" y="16212"/>
                    <a:pt x="9884" y="9884"/>
                  </a:cubicBezTo>
                  <a:cubicBezTo>
                    <a:pt x="16212" y="3555"/>
                    <a:pt x="24795" y="0"/>
                    <a:pt x="337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1000"/>
                  </a:srgbClr>
                </a:gs>
                <a:gs pos="100000">
                  <a:srgbClr val="CB6CE6">
                    <a:alpha val="51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81644" cy="165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93692" y="3562036"/>
            <a:ext cx="11565413" cy="638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is_premium_location</a:t>
            </a:r>
            <a:r>
              <a:rPr lang="en-US" sz="3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: Tunis, Ariana, Ben Arous, La Manouba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is_upscale_location</a:t>
            </a:r>
            <a:r>
              <a:rPr lang="en-US" sz="3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: Nabeul, Sousse, Monastir, Mahdia, Bizerte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luxury_score</a:t>
            </a:r>
            <a:r>
              <a:rPr lang="en-US" sz="3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: combinaison pondérée de surface, pièces, salles de bain, localisation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property_tier</a:t>
            </a:r>
            <a:r>
              <a:rPr lang="en-US" sz="3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: segmentation en standard, upscale, luxury</a:t>
            </a:r>
          </a:p>
          <a:p>
            <a:pPr algn="l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39674" y="7285080"/>
            <a:ext cx="17208653" cy="688346"/>
          </a:xfrm>
          <a:custGeom>
            <a:avLst/>
            <a:gdLst/>
            <a:ahLst/>
            <a:cxnLst/>
            <a:rect r="r" b="b" t="t" l="l"/>
            <a:pathLst>
              <a:path h="688346" w="17208653">
                <a:moveTo>
                  <a:pt x="0" y="0"/>
                </a:moveTo>
                <a:lnTo>
                  <a:pt x="17208652" y="0"/>
                </a:lnTo>
                <a:lnTo>
                  <a:pt x="17208652" y="688346"/>
                </a:lnTo>
                <a:lnTo>
                  <a:pt x="0" y="688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649950"/>
            <a:ext cx="18288000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Feature Engineering : Features qualitatives et synthétiques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612266" y="859768"/>
            <a:ext cx="9257075" cy="9257075"/>
          </a:xfrm>
          <a:custGeom>
            <a:avLst/>
            <a:gdLst/>
            <a:ahLst/>
            <a:cxnLst/>
            <a:rect r="r" b="b" t="t" l="l"/>
            <a:pathLst>
              <a:path h="9257075" w="9257075">
                <a:moveTo>
                  <a:pt x="9257074" y="0"/>
                </a:moveTo>
                <a:lnTo>
                  <a:pt x="0" y="0"/>
                </a:lnTo>
                <a:lnTo>
                  <a:pt x="0" y="9257074"/>
                </a:lnTo>
                <a:lnTo>
                  <a:pt x="9257074" y="9257074"/>
                </a:lnTo>
                <a:lnTo>
                  <a:pt x="92570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6342288" y="859768"/>
            <a:ext cx="9257075" cy="9257075"/>
          </a:xfrm>
          <a:custGeom>
            <a:avLst/>
            <a:gdLst/>
            <a:ahLst/>
            <a:cxnLst/>
            <a:rect r="r" b="b" t="t" l="l"/>
            <a:pathLst>
              <a:path h="9257075" w="9257075">
                <a:moveTo>
                  <a:pt x="9257075" y="0"/>
                </a:moveTo>
                <a:lnTo>
                  <a:pt x="0" y="0"/>
                </a:lnTo>
                <a:lnTo>
                  <a:pt x="0" y="9257074"/>
                </a:lnTo>
                <a:lnTo>
                  <a:pt x="9257075" y="9257074"/>
                </a:lnTo>
                <a:lnTo>
                  <a:pt x="92570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65418" y="4005580"/>
            <a:ext cx="12596216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Catégories finales: 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category, type, location, property_tier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09737" y="-204627"/>
            <a:ext cx="21218975" cy="10696254"/>
            <a:chOff x="0" y="0"/>
            <a:chExt cx="2181409" cy="1099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1409" cy="1099624"/>
            </a:xfrm>
            <a:custGeom>
              <a:avLst/>
              <a:gdLst/>
              <a:ahLst/>
              <a:cxnLst/>
              <a:rect r="r" b="b" t="t" l="l"/>
              <a:pathLst>
                <a:path h="1099624" w="2181409">
                  <a:moveTo>
                    <a:pt x="12770" y="0"/>
                  </a:moveTo>
                  <a:lnTo>
                    <a:pt x="2168639" y="0"/>
                  </a:lnTo>
                  <a:cubicBezTo>
                    <a:pt x="2172025" y="0"/>
                    <a:pt x="2175273" y="1345"/>
                    <a:pt x="2177668" y="3740"/>
                  </a:cubicBezTo>
                  <a:cubicBezTo>
                    <a:pt x="2180063" y="6135"/>
                    <a:pt x="2181409" y="9383"/>
                    <a:pt x="2181409" y="12770"/>
                  </a:cubicBezTo>
                  <a:lnTo>
                    <a:pt x="2181409" y="1086854"/>
                  </a:lnTo>
                  <a:cubicBezTo>
                    <a:pt x="2181409" y="1090241"/>
                    <a:pt x="2180063" y="1093489"/>
                    <a:pt x="2177668" y="1095884"/>
                  </a:cubicBezTo>
                  <a:cubicBezTo>
                    <a:pt x="2175273" y="1098279"/>
                    <a:pt x="2172025" y="1099624"/>
                    <a:pt x="2168639" y="1099624"/>
                  </a:cubicBezTo>
                  <a:lnTo>
                    <a:pt x="12770" y="1099624"/>
                  </a:lnTo>
                  <a:cubicBezTo>
                    <a:pt x="9383" y="1099624"/>
                    <a:pt x="6135" y="1098279"/>
                    <a:pt x="3740" y="1095884"/>
                  </a:cubicBezTo>
                  <a:cubicBezTo>
                    <a:pt x="1345" y="1093489"/>
                    <a:pt x="0" y="1090241"/>
                    <a:pt x="0" y="1086854"/>
                  </a:cubicBezTo>
                  <a:lnTo>
                    <a:pt x="0" y="12770"/>
                  </a:lnTo>
                  <a:cubicBezTo>
                    <a:pt x="0" y="9383"/>
                    <a:pt x="1345" y="6135"/>
                    <a:pt x="3740" y="3740"/>
                  </a:cubicBezTo>
                  <a:cubicBezTo>
                    <a:pt x="6135" y="1345"/>
                    <a:pt x="9383" y="0"/>
                    <a:pt x="12770" y="0"/>
                  </a:cubicBezTo>
                  <a:close/>
                </a:path>
              </a:pathLst>
            </a:custGeom>
            <a:solidFill>
              <a:srgbClr val="755294">
                <a:alpha val="81961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308350"/>
            <a:ext cx="15854767" cy="347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4. </a:t>
            </a: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Construction du modèle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03648" y="2245229"/>
            <a:ext cx="1110058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Environnement et outils techniques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409553" y="3918454"/>
            <a:ext cx="15888771" cy="420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Langage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Python 3.13.0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 / Notebook :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Jupyter Notebook / VSCode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 de données / source :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Tayara.tn (scraping via Beautiful Soup)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ReactJS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Backend: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Flask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17327" y="-2860553"/>
            <a:ext cx="12364676" cy="3889253"/>
          </a:xfrm>
          <a:custGeom>
            <a:avLst/>
            <a:gdLst/>
            <a:ahLst/>
            <a:cxnLst/>
            <a:rect r="r" b="b" t="t" l="l"/>
            <a:pathLst>
              <a:path h="3889253" w="12364676">
                <a:moveTo>
                  <a:pt x="0" y="0"/>
                </a:moveTo>
                <a:lnTo>
                  <a:pt x="12364676" y="0"/>
                </a:lnTo>
                <a:lnTo>
                  <a:pt x="12364676" y="3889253"/>
                </a:lnTo>
                <a:lnTo>
                  <a:pt x="0" y="3889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4927" y="-2708153"/>
            <a:ext cx="12364676" cy="3889253"/>
          </a:xfrm>
          <a:custGeom>
            <a:avLst/>
            <a:gdLst/>
            <a:ahLst/>
            <a:cxnLst/>
            <a:rect r="r" b="b" t="t" l="l"/>
            <a:pathLst>
              <a:path h="3889253" w="12364676">
                <a:moveTo>
                  <a:pt x="0" y="0"/>
                </a:moveTo>
                <a:lnTo>
                  <a:pt x="12364676" y="0"/>
                </a:lnTo>
                <a:lnTo>
                  <a:pt x="12364676" y="3889253"/>
                </a:lnTo>
                <a:lnTo>
                  <a:pt x="0" y="3889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23324" y="9105508"/>
            <a:ext cx="12364676" cy="3889253"/>
          </a:xfrm>
          <a:custGeom>
            <a:avLst/>
            <a:gdLst/>
            <a:ahLst/>
            <a:cxnLst/>
            <a:rect r="r" b="b" t="t" l="l"/>
            <a:pathLst>
              <a:path h="3889253" w="12364676">
                <a:moveTo>
                  <a:pt x="0" y="0"/>
                </a:moveTo>
                <a:lnTo>
                  <a:pt x="12364676" y="0"/>
                </a:lnTo>
                <a:lnTo>
                  <a:pt x="12364676" y="3889253"/>
                </a:lnTo>
                <a:lnTo>
                  <a:pt x="0" y="3889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E7E0F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6617" y="4194175"/>
            <a:ext cx="15854767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1. M</a:t>
            </a:r>
            <a:r>
              <a:rPr lang="en-US" b="true" sz="9999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odèles linéaires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75540" y="1755241"/>
            <a:ext cx="2987427" cy="195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Contexte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3072193" y="-928307"/>
            <a:ext cx="12143613" cy="1214361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A381D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27395" y="-273105"/>
            <a:ext cx="10833209" cy="1083320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467" y="1241377"/>
            <a:ext cx="5227523" cy="522752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8053" t="-593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900894" y="4805316"/>
            <a:ext cx="5227523" cy="522752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>
                <a:alphaModFix amt="89000"/>
              </a:blip>
              <a:stretch>
                <a:fillRect l="0" t="-413" r="0" b="-413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158" y="8342229"/>
            <a:ext cx="916071" cy="91607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390990" y="1512266"/>
            <a:ext cx="7162030" cy="77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b="true" sz="5500">
                <a:solidFill>
                  <a:srgbClr val="7552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90990" y="2901018"/>
            <a:ext cx="7930999" cy="6357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Le marché immobilier tunisien présente une forte variabilité des prix selon : la localisation, la surface, le type de bien, le nombre de pièces, la demande locale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Ainsi, une estimation automatique permet d’améliorer :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la prise de décision,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la valorisation des biens,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la transparence du marché.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45459" y="5635779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45459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9423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0178" y="59899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8293927" y="2919103"/>
            <a:ext cx="7142138" cy="6141790"/>
            <a:chOff x="0" y="0"/>
            <a:chExt cx="1881057" cy="16175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1057" cy="1617591"/>
            </a:xfrm>
            <a:custGeom>
              <a:avLst/>
              <a:gdLst/>
              <a:ahLst/>
              <a:cxnLst/>
              <a:rect r="r" b="b" t="t" l="l"/>
              <a:pathLst>
                <a:path h="1617591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62308"/>
                  </a:lnTo>
                  <a:cubicBezTo>
                    <a:pt x="1881057" y="1576970"/>
                    <a:pt x="1875232" y="1591031"/>
                    <a:pt x="1864865" y="1601399"/>
                  </a:cubicBezTo>
                  <a:cubicBezTo>
                    <a:pt x="1854497" y="1611766"/>
                    <a:pt x="1840436" y="1617591"/>
                    <a:pt x="1825774" y="1617591"/>
                  </a:cubicBezTo>
                  <a:lnTo>
                    <a:pt x="55283" y="1617591"/>
                  </a:lnTo>
                  <a:cubicBezTo>
                    <a:pt x="40621" y="1617591"/>
                    <a:pt x="26560" y="1611766"/>
                    <a:pt x="16192" y="1601399"/>
                  </a:cubicBezTo>
                  <a:cubicBezTo>
                    <a:pt x="5824" y="1591031"/>
                    <a:pt x="0" y="1576970"/>
                    <a:pt x="0" y="1562308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1057" cy="1655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787036" y="2969598"/>
            <a:ext cx="7142138" cy="6040799"/>
            <a:chOff x="0" y="0"/>
            <a:chExt cx="1881057" cy="1590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1057" cy="1590992"/>
            </a:xfrm>
            <a:custGeom>
              <a:avLst/>
              <a:gdLst/>
              <a:ahLst/>
              <a:cxnLst/>
              <a:rect r="r" b="b" t="t" l="l"/>
              <a:pathLst>
                <a:path h="1590992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35709"/>
                  </a:lnTo>
                  <a:cubicBezTo>
                    <a:pt x="1881057" y="1550371"/>
                    <a:pt x="1875232" y="1564433"/>
                    <a:pt x="1864865" y="1574800"/>
                  </a:cubicBezTo>
                  <a:cubicBezTo>
                    <a:pt x="1854497" y="1585168"/>
                    <a:pt x="1840436" y="1590992"/>
                    <a:pt x="1825774" y="1590992"/>
                  </a:cubicBezTo>
                  <a:lnTo>
                    <a:pt x="55283" y="1590992"/>
                  </a:lnTo>
                  <a:cubicBezTo>
                    <a:pt x="40621" y="1590992"/>
                    <a:pt x="26560" y="1585168"/>
                    <a:pt x="16192" y="1574800"/>
                  </a:cubicBezTo>
                  <a:cubicBezTo>
                    <a:pt x="5824" y="1564433"/>
                    <a:pt x="0" y="1550371"/>
                    <a:pt x="0" y="1535709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81057" cy="162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06697" y="3107200"/>
            <a:ext cx="5116599" cy="3051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Avantages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Très rapide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Interprétable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Peu de données nécessaires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Pas d'overfitting : Modèle simple et généralisable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736112" y="923925"/>
            <a:ext cx="1211597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Linear Regression (Régression Linéaire)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36112" y="3220319"/>
            <a:ext cx="5209323" cy="282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rouve la meilleure ligne droite qui passe par les données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prédiction d'une régression linéaire s'écrit :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469165" y="6630273"/>
            <a:ext cx="5777879" cy="282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Hyperparamètres clés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fit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_intercept : Calculer ou non le terme constant (b₀)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positive : Forcer tous les coefficients positifs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573255" y="5607622"/>
            <a:ext cx="5569699" cy="764751"/>
          </a:xfrm>
          <a:custGeom>
            <a:avLst/>
            <a:gdLst/>
            <a:ahLst/>
            <a:cxnLst/>
            <a:rect r="r" b="b" t="t" l="l"/>
            <a:pathLst>
              <a:path h="764751" w="5569699">
                <a:moveTo>
                  <a:pt x="0" y="0"/>
                </a:moveTo>
                <a:lnTo>
                  <a:pt x="5569699" y="0"/>
                </a:lnTo>
                <a:lnTo>
                  <a:pt x="5569699" y="764751"/>
                </a:lnTo>
                <a:lnTo>
                  <a:pt x="0" y="764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050399" y="6630273"/>
            <a:ext cx="5629194" cy="217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Inconvénients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Assum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linéarité stricte 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Sensible aux outliers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Performance limitée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Pas d'interactions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45459" y="5635779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45459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9423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0178" y="59899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8293927" y="2919103"/>
            <a:ext cx="7142138" cy="6141790"/>
            <a:chOff x="0" y="0"/>
            <a:chExt cx="1881057" cy="16175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1057" cy="1617591"/>
            </a:xfrm>
            <a:custGeom>
              <a:avLst/>
              <a:gdLst/>
              <a:ahLst/>
              <a:cxnLst/>
              <a:rect r="r" b="b" t="t" l="l"/>
              <a:pathLst>
                <a:path h="1617591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62308"/>
                  </a:lnTo>
                  <a:cubicBezTo>
                    <a:pt x="1881057" y="1576970"/>
                    <a:pt x="1875232" y="1591031"/>
                    <a:pt x="1864865" y="1601399"/>
                  </a:cubicBezTo>
                  <a:cubicBezTo>
                    <a:pt x="1854497" y="1611766"/>
                    <a:pt x="1840436" y="1617591"/>
                    <a:pt x="1825774" y="1617591"/>
                  </a:cubicBezTo>
                  <a:lnTo>
                    <a:pt x="55283" y="1617591"/>
                  </a:lnTo>
                  <a:cubicBezTo>
                    <a:pt x="40621" y="1617591"/>
                    <a:pt x="26560" y="1611766"/>
                    <a:pt x="16192" y="1601399"/>
                  </a:cubicBezTo>
                  <a:cubicBezTo>
                    <a:pt x="5824" y="1591031"/>
                    <a:pt x="0" y="1576970"/>
                    <a:pt x="0" y="1562308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1057" cy="1655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787036" y="2969598"/>
            <a:ext cx="7142138" cy="6040799"/>
            <a:chOff x="0" y="0"/>
            <a:chExt cx="1881057" cy="1590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1057" cy="1590992"/>
            </a:xfrm>
            <a:custGeom>
              <a:avLst/>
              <a:gdLst/>
              <a:ahLst/>
              <a:cxnLst/>
              <a:rect r="r" b="b" t="t" l="l"/>
              <a:pathLst>
                <a:path h="1590992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35709"/>
                  </a:lnTo>
                  <a:cubicBezTo>
                    <a:pt x="1881057" y="1550371"/>
                    <a:pt x="1875232" y="1564433"/>
                    <a:pt x="1864865" y="1574800"/>
                  </a:cubicBezTo>
                  <a:cubicBezTo>
                    <a:pt x="1854497" y="1585168"/>
                    <a:pt x="1840436" y="1590992"/>
                    <a:pt x="1825774" y="1590992"/>
                  </a:cubicBezTo>
                  <a:lnTo>
                    <a:pt x="55283" y="1590992"/>
                  </a:lnTo>
                  <a:cubicBezTo>
                    <a:pt x="40621" y="1590992"/>
                    <a:pt x="26560" y="1585168"/>
                    <a:pt x="16192" y="1574800"/>
                  </a:cubicBezTo>
                  <a:cubicBezTo>
                    <a:pt x="5824" y="1564433"/>
                    <a:pt x="0" y="1550371"/>
                    <a:pt x="0" y="1535709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81057" cy="162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062540" y="5817260"/>
            <a:ext cx="4591128" cy="682646"/>
          </a:xfrm>
          <a:custGeom>
            <a:avLst/>
            <a:gdLst/>
            <a:ahLst/>
            <a:cxnLst/>
            <a:rect r="r" b="b" t="t" l="l"/>
            <a:pathLst>
              <a:path h="682646" w="4591128">
                <a:moveTo>
                  <a:pt x="0" y="0"/>
                </a:moveTo>
                <a:lnTo>
                  <a:pt x="4591129" y="0"/>
                </a:lnTo>
                <a:lnTo>
                  <a:pt x="4591129" y="682646"/>
                </a:lnTo>
                <a:lnTo>
                  <a:pt x="0" y="6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06697" y="3107200"/>
            <a:ext cx="5116599" cy="348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Avantages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Gèr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la multicolinéarité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Évite l'overfitting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Garde toutes les features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Rapide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Meilleure généralisationt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221932" y="923925"/>
            <a:ext cx="1114433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Ridge Regression (Régression Ridge)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53443" y="2820269"/>
            <a:ext cx="5209323" cy="322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régression Ridge est une régression linéaire régularisée.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Elle ajoute une pénalité sur les coefficients pour éviter l’overfitting.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 formule de coût :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469165" y="6833205"/>
            <a:ext cx="5777879" cy="242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Hyperparamètres clés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alpha (α) : Force de la régularisation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fit_intercept : Calculer le terme constant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solver : Algorithme d'optimisation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'auto'   'svd'    'cholesky'  ‘lsqr'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50399" y="6630273"/>
            <a:ext cx="5629194" cy="217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Inconvénients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Assum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linéarité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Hyperparamètre à optimiser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Pas de sélection de features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Sensible au scaling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45459" y="5635779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45459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9423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0178" y="59899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8293927" y="2919103"/>
            <a:ext cx="7142138" cy="6141790"/>
            <a:chOff x="0" y="0"/>
            <a:chExt cx="1881057" cy="16175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1057" cy="1617591"/>
            </a:xfrm>
            <a:custGeom>
              <a:avLst/>
              <a:gdLst/>
              <a:ahLst/>
              <a:cxnLst/>
              <a:rect r="r" b="b" t="t" l="l"/>
              <a:pathLst>
                <a:path h="1617591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62308"/>
                  </a:lnTo>
                  <a:cubicBezTo>
                    <a:pt x="1881057" y="1576970"/>
                    <a:pt x="1875232" y="1591031"/>
                    <a:pt x="1864865" y="1601399"/>
                  </a:cubicBezTo>
                  <a:cubicBezTo>
                    <a:pt x="1854497" y="1611766"/>
                    <a:pt x="1840436" y="1617591"/>
                    <a:pt x="1825774" y="1617591"/>
                  </a:cubicBezTo>
                  <a:lnTo>
                    <a:pt x="55283" y="1617591"/>
                  </a:lnTo>
                  <a:cubicBezTo>
                    <a:pt x="40621" y="1617591"/>
                    <a:pt x="26560" y="1611766"/>
                    <a:pt x="16192" y="1601399"/>
                  </a:cubicBezTo>
                  <a:cubicBezTo>
                    <a:pt x="5824" y="1591031"/>
                    <a:pt x="0" y="1576970"/>
                    <a:pt x="0" y="1562308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1057" cy="1655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787036" y="2969598"/>
            <a:ext cx="7142138" cy="6040799"/>
            <a:chOff x="0" y="0"/>
            <a:chExt cx="1881057" cy="1590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1057" cy="1590992"/>
            </a:xfrm>
            <a:custGeom>
              <a:avLst/>
              <a:gdLst/>
              <a:ahLst/>
              <a:cxnLst/>
              <a:rect r="r" b="b" t="t" l="l"/>
              <a:pathLst>
                <a:path h="1590992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35709"/>
                  </a:lnTo>
                  <a:cubicBezTo>
                    <a:pt x="1881057" y="1550371"/>
                    <a:pt x="1875232" y="1564433"/>
                    <a:pt x="1864865" y="1574800"/>
                  </a:cubicBezTo>
                  <a:cubicBezTo>
                    <a:pt x="1854497" y="1585168"/>
                    <a:pt x="1840436" y="1590992"/>
                    <a:pt x="1825774" y="1590992"/>
                  </a:cubicBezTo>
                  <a:lnTo>
                    <a:pt x="55283" y="1590992"/>
                  </a:lnTo>
                  <a:cubicBezTo>
                    <a:pt x="40621" y="1590992"/>
                    <a:pt x="26560" y="1585168"/>
                    <a:pt x="16192" y="1574800"/>
                  </a:cubicBezTo>
                  <a:cubicBezTo>
                    <a:pt x="5824" y="1564433"/>
                    <a:pt x="0" y="1550371"/>
                    <a:pt x="0" y="1535709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81057" cy="162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06697" y="3107200"/>
            <a:ext cx="5116599" cy="261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Avantages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Capture les patterns complexes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 conceptuellement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Flexible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Pas d'entraînement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76617" y="923925"/>
            <a:ext cx="903496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K-Neighbors Regressor (KNN)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53443" y="2820269"/>
            <a:ext cx="5209323" cy="362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rédiction basée sur les K voisins les plus proches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Pour un nouveau point, trouve les K points similaires dans le dataset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Prédit la moyenne (ou moyenne pondérée) de leurs valeurs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469165" y="6630273"/>
            <a:ext cx="5777879" cy="322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Hyperparamètres clés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n_neighbors (K)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weights : Pondération des voisins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 : Métrique de distance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algorithm : Structure de données pour recherche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'auto', ‘ball_tree' , 'kd_tree' </a:t>
            </a:r>
          </a:p>
          <a:p>
            <a:pPr algn="ctr">
              <a:lnSpc>
                <a:spcPts val="32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050399" y="6206917"/>
            <a:ext cx="5629194" cy="3051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Inconvénients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Très lent en prédiction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Consomme beaucoup de mémoire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Malédiction de la dimensionnalité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Sensible au scaling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E7E0F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6617" y="4194175"/>
            <a:ext cx="15854767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</a:t>
            </a:r>
            <a:r>
              <a:rPr lang="en-US" b="true" sz="9999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. M</a:t>
            </a:r>
            <a:r>
              <a:rPr lang="en-US" b="true" sz="9999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odèles non linéaires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45459" y="5635779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45459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9423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0178" y="59899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8293927" y="2919103"/>
            <a:ext cx="7142138" cy="6141790"/>
            <a:chOff x="0" y="0"/>
            <a:chExt cx="1881057" cy="16175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1057" cy="1617591"/>
            </a:xfrm>
            <a:custGeom>
              <a:avLst/>
              <a:gdLst/>
              <a:ahLst/>
              <a:cxnLst/>
              <a:rect r="r" b="b" t="t" l="l"/>
              <a:pathLst>
                <a:path h="1617591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62308"/>
                  </a:lnTo>
                  <a:cubicBezTo>
                    <a:pt x="1881057" y="1576970"/>
                    <a:pt x="1875232" y="1591031"/>
                    <a:pt x="1864865" y="1601399"/>
                  </a:cubicBezTo>
                  <a:cubicBezTo>
                    <a:pt x="1854497" y="1611766"/>
                    <a:pt x="1840436" y="1617591"/>
                    <a:pt x="1825774" y="1617591"/>
                  </a:cubicBezTo>
                  <a:lnTo>
                    <a:pt x="55283" y="1617591"/>
                  </a:lnTo>
                  <a:cubicBezTo>
                    <a:pt x="40621" y="1617591"/>
                    <a:pt x="26560" y="1611766"/>
                    <a:pt x="16192" y="1601399"/>
                  </a:cubicBezTo>
                  <a:cubicBezTo>
                    <a:pt x="5824" y="1591031"/>
                    <a:pt x="0" y="1576970"/>
                    <a:pt x="0" y="1562308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1057" cy="1655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787036" y="2969598"/>
            <a:ext cx="7142138" cy="6040799"/>
            <a:chOff x="0" y="0"/>
            <a:chExt cx="1881057" cy="1590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1057" cy="1590992"/>
            </a:xfrm>
            <a:custGeom>
              <a:avLst/>
              <a:gdLst/>
              <a:ahLst/>
              <a:cxnLst/>
              <a:rect r="r" b="b" t="t" l="l"/>
              <a:pathLst>
                <a:path h="1590992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35709"/>
                  </a:lnTo>
                  <a:cubicBezTo>
                    <a:pt x="1881057" y="1550371"/>
                    <a:pt x="1875232" y="1564433"/>
                    <a:pt x="1864865" y="1574800"/>
                  </a:cubicBezTo>
                  <a:cubicBezTo>
                    <a:pt x="1854497" y="1585168"/>
                    <a:pt x="1840436" y="1590992"/>
                    <a:pt x="1825774" y="1590992"/>
                  </a:cubicBezTo>
                  <a:lnTo>
                    <a:pt x="55283" y="1590992"/>
                  </a:lnTo>
                  <a:cubicBezTo>
                    <a:pt x="40621" y="1590992"/>
                    <a:pt x="26560" y="1585168"/>
                    <a:pt x="16192" y="1574800"/>
                  </a:cubicBezTo>
                  <a:cubicBezTo>
                    <a:pt x="5824" y="1564433"/>
                    <a:pt x="0" y="1550371"/>
                    <a:pt x="0" y="1535709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81057" cy="162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06697" y="3107200"/>
            <a:ext cx="5116599" cy="3051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Avantages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Interprétable et visualisable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Capture les relations non-linéaires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Pas besoin de normalisation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Très rapide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638681" y="923925"/>
            <a:ext cx="103108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Arbre de Décision (Decision Tree)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53443" y="2820269"/>
            <a:ext cx="5209323" cy="362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Divise récursivement l’espace des features en régions rectangulaires.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À chaque nœud : choix de la variable et du seuil pour minimiser l’erreur.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Prédiction = moyenne des valeurs dans chaque feuille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69165" y="6630273"/>
            <a:ext cx="5777879" cy="242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Hyperparamètres clés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max_depth : profondeur maximale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min_samples_split : min. d’échantillons pour diviser un nœud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min_samples_leaf : min. d’échantillons par feuille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50399" y="6630273"/>
            <a:ext cx="5629194" cy="261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Inconvénients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Tendance au sur-apprentissage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Instable (petits changements = grands impacts)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Moins performant que les ensembles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45459" y="5635779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45459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9423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0178" y="59899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8293927" y="2919103"/>
            <a:ext cx="7142138" cy="6141790"/>
            <a:chOff x="0" y="0"/>
            <a:chExt cx="1881057" cy="16175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1057" cy="1617591"/>
            </a:xfrm>
            <a:custGeom>
              <a:avLst/>
              <a:gdLst/>
              <a:ahLst/>
              <a:cxnLst/>
              <a:rect r="r" b="b" t="t" l="l"/>
              <a:pathLst>
                <a:path h="1617591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62308"/>
                  </a:lnTo>
                  <a:cubicBezTo>
                    <a:pt x="1881057" y="1576970"/>
                    <a:pt x="1875232" y="1591031"/>
                    <a:pt x="1864865" y="1601399"/>
                  </a:cubicBezTo>
                  <a:cubicBezTo>
                    <a:pt x="1854497" y="1611766"/>
                    <a:pt x="1840436" y="1617591"/>
                    <a:pt x="1825774" y="1617591"/>
                  </a:cubicBezTo>
                  <a:lnTo>
                    <a:pt x="55283" y="1617591"/>
                  </a:lnTo>
                  <a:cubicBezTo>
                    <a:pt x="40621" y="1617591"/>
                    <a:pt x="26560" y="1611766"/>
                    <a:pt x="16192" y="1601399"/>
                  </a:cubicBezTo>
                  <a:cubicBezTo>
                    <a:pt x="5824" y="1591031"/>
                    <a:pt x="0" y="1576970"/>
                    <a:pt x="0" y="1562308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1057" cy="1655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787036" y="2969598"/>
            <a:ext cx="7142138" cy="6040799"/>
            <a:chOff x="0" y="0"/>
            <a:chExt cx="1881057" cy="1590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1057" cy="1590992"/>
            </a:xfrm>
            <a:custGeom>
              <a:avLst/>
              <a:gdLst/>
              <a:ahLst/>
              <a:cxnLst/>
              <a:rect r="r" b="b" t="t" l="l"/>
              <a:pathLst>
                <a:path h="1590992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35709"/>
                  </a:lnTo>
                  <a:cubicBezTo>
                    <a:pt x="1881057" y="1550371"/>
                    <a:pt x="1875232" y="1564433"/>
                    <a:pt x="1864865" y="1574800"/>
                  </a:cubicBezTo>
                  <a:cubicBezTo>
                    <a:pt x="1854497" y="1585168"/>
                    <a:pt x="1840436" y="1590992"/>
                    <a:pt x="1825774" y="1590992"/>
                  </a:cubicBezTo>
                  <a:lnTo>
                    <a:pt x="55283" y="1590992"/>
                  </a:lnTo>
                  <a:cubicBezTo>
                    <a:pt x="40621" y="1590992"/>
                    <a:pt x="26560" y="1585168"/>
                    <a:pt x="16192" y="1574800"/>
                  </a:cubicBezTo>
                  <a:cubicBezTo>
                    <a:pt x="5824" y="1564433"/>
                    <a:pt x="0" y="1550371"/>
                    <a:pt x="0" y="1535709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81057" cy="162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06697" y="3107200"/>
            <a:ext cx="5116599" cy="3051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Avantages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Robus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 au sur-apprentissage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Gère les données bruitées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Fournit l’importance des features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Parallélisable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824865" y="923925"/>
            <a:ext cx="993847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</a:t>
            </a: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rest (Forêt Aléatoire)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753443" y="2820269"/>
            <a:ext cx="5209323" cy="362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semble d’arbres de décision entraînés sur des échantillons bootstrap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Prédiction = moyenne des prédictions de tous les arbres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“Wisdom of the crowd” réduit la variance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469165" y="6630273"/>
            <a:ext cx="5777879" cy="242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Hyperparamètres clés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n_estimators : nombre d’arbres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max_depth : profondeur des arbres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max_features : nombre de features par split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min_samples_leaf : régularisation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50399" y="6630273"/>
            <a:ext cx="5629194" cy="261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Inconvénients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Moins interprétable qu’un seul arbre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Plus lent et plus gourmand en mémoire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45459" y="5635779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45459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9423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0178" y="59899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8293927" y="2919103"/>
            <a:ext cx="7142138" cy="6141790"/>
            <a:chOff x="0" y="0"/>
            <a:chExt cx="1881057" cy="16175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1057" cy="1617591"/>
            </a:xfrm>
            <a:custGeom>
              <a:avLst/>
              <a:gdLst/>
              <a:ahLst/>
              <a:cxnLst/>
              <a:rect r="r" b="b" t="t" l="l"/>
              <a:pathLst>
                <a:path h="1617591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62308"/>
                  </a:lnTo>
                  <a:cubicBezTo>
                    <a:pt x="1881057" y="1576970"/>
                    <a:pt x="1875232" y="1591031"/>
                    <a:pt x="1864865" y="1601399"/>
                  </a:cubicBezTo>
                  <a:cubicBezTo>
                    <a:pt x="1854497" y="1611766"/>
                    <a:pt x="1840436" y="1617591"/>
                    <a:pt x="1825774" y="1617591"/>
                  </a:cubicBezTo>
                  <a:lnTo>
                    <a:pt x="55283" y="1617591"/>
                  </a:lnTo>
                  <a:cubicBezTo>
                    <a:pt x="40621" y="1617591"/>
                    <a:pt x="26560" y="1611766"/>
                    <a:pt x="16192" y="1601399"/>
                  </a:cubicBezTo>
                  <a:cubicBezTo>
                    <a:pt x="5824" y="1591031"/>
                    <a:pt x="0" y="1576970"/>
                    <a:pt x="0" y="1562308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1057" cy="1655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787036" y="2969598"/>
            <a:ext cx="7142138" cy="6040799"/>
            <a:chOff x="0" y="0"/>
            <a:chExt cx="1881057" cy="1590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1057" cy="1590992"/>
            </a:xfrm>
            <a:custGeom>
              <a:avLst/>
              <a:gdLst/>
              <a:ahLst/>
              <a:cxnLst/>
              <a:rect r="r" b="b" t="t" l="l"/>
              <a:pathLst>
                <a:path h="1590992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35709"/>
                  </a:lnTo>
                  <a:cubicBezTo>
                    <a:pt x="1881057" y="1550371"/>
                    <a:pt x="1875232" y="1564433"/>
                    <a:pt x="1864865" y="1574800"/>
                  </a:cubicBezTo>
                  <a:cubicBezTo>
                    <a:pt x="1854497" y="1585168"/>
                    <a:pt x="1840436" y="1590992"/>
                    <a:pt x="1825774" y="1590992"/>
                  </a:cubicBezTo>
                  <a:lnTo>
                    <a:pt x="55283" y="1590992"/>
                  </a:lnTo>
                  <a:cubicBezTo>
                    <a:pt x="40621" y="1590992"/>
                    <a:pt x="26560" y="1585168"/>
                    <a:pt x="16192" y="1574800"/>
                  </a:cubicBezTo>
                  <a:cubicBezTo>
                    <a:pt x="5824" y="1564433"/>
                    <a:pt x="0" y="1550371"/>
                    <a:pt x="0" y="1535709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81057" cy="162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06697" y="2936726"/>
            <a:ext cx="5116599" cy="436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Avantages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Très p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erformant sur données tabulaires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Capture relations complexes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Moins sensible aux outliers que RF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Flexibilité sur la fonction de perte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976919" y="923925"/>
            <a:ext cx="563436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radient Boosting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753443" y="3196089"/>
            <a:ext cx="5209323" cy="322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rbres construits séquentiellement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Chaque nouvel arbre corrige les erreurs du précédent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Minimise une fonction de perte par descente de gradient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469165" y="6630273"/>
            <a:ext cx="5777879" cy="242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Hyperparamètres clés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_estimators : nombre d’arbres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learning_rate : taux d’apprentissage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max_depth : profondeur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subsample : fraction d’échantillons par arbre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50399" y="6630273"/>
            <a:ext cx="5629194" cy="261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Inconvénients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ensible au sur-apprentissage si mal paramétré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Plus lent (séquentiel)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Tuning minutieux nécessaire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45459" y="5635779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45459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9423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0178" y="59899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8293927" y="2919103"/>
            <a:ext cx="7142138" cy="6141790"/>
            <a:chOff x="0" y="0"/>
            <a:chExt cx="1881057" cy="16175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1057" cy="1617591"/>
            </a:xfrm>
            <a:custGeom>
              <a:avLst/>
              <a:gdLst/>
              <a:ahLst/>
              <a:cxnLst/>
              <a:rect r="r" b="b" t="t" l="l"/>
              <a:pathLst>
                <a:path h="1617591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62308"/>
                  </a:lnTo>
                  <a:cubicBezTo>
                    <a:pt x="1881057" y="1576970"/>
                    <a:pt x="1875232" y="1591031"/>
                    <a:pt x="1864865" y="1601399"/>
                  </a:cubicBezTo>
                  <a:cubicBezTo>
                    <a:pt x="1854497" y="1611766"/>
                    <a:pt x="1840436" y="1617591"/>
                    <a:pt x="1825774" y="1617591"/>
                  </a:cubicBezTo>
                  <a:lnTo>
                    <a:pt x="55283" y="1617591"/>
                  </a:lnTo>
                  <a:cubicBezTo>
                    <a:pt x="40621" y="1617591"/>
                    <a:pt x="26560" y="1611766"/>
                    <a:pt x="16192" y="1601399"/>
                  </a:cubicBezTo>
                  <a:cubicBezTo>
                    <a:pt x="5824" y="1591031"/>
                    <a:pt x="0" y="1576970"/>
                    <a:pt x="0" y="1562308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1057" cy="1655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787036" y="2969598"/>
            <a:ext cx="7142138" cy="6040799"/>
            <a:chOff x="0" y="0"/>
            <a:chExt cx="1881057" cy="1590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1057" cy="1590992"/>
            </a:xfrm>
            <a:custGeom>
              <a:avLst/>
              <a:gdLst/>
              <a:ahLst/>
              <a:cxnLst/>
              <a:rect r="r" b="b" t="t" l="l"/>
              <a:pathLst>
                <a:path h="1590992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35709"/>
                  </a:lnTo>
                  <a:cubicBezTo>
                    <a:pt x="1881057" y="1550371"/>
                    <a:pt x="1875232" y="1564433"/>
                    <a:pt x="1864865" y="1574800"/>
                  </a:cubicBezTo>
                  <a:cubicBezTo>
                    <a:pt x="1854497" y="1585168"/>
                    <a:pt x="1840436" y="1590992"/>
                    <a:pt x="1825774" y="1590992"/>
                  </a:cubicBezTo>
                  <a:lnTo>
                    <a:pt x="55283" y="1590992"/>
                  </a:lnTo>
                  <a:cubicBezTo>
                    <a:pt x="40621" y="1590992"/>
                    <a:pt x="26560" y="1585168"/>
                    <a:pt x="16192" y="1574800"/>
                  </a:cubicBezTo>
                  <a:cubicBezTo>
                    <a:pt x="5824" y="1564433"/>
                    <a:pt x="0" y="1550371"/>
                    <a:pt x="0" y="1535709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81057" cy="162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06697" y="2625725"/>
            <a:ext cx="5116599" cy="436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Avantages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Souve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nt le meilleur en compétitions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Plus rapide que Gradient Boosting classique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Régularisation L1/L2 intégrée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Gestion automatique des valeurs manquantes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936093" y="923925"/>
            <a:ext cx="11716017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XGBoost (eXt</a:t>
            </a: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reme Gradient Boosting)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753443" y="2933299"/>
            <a:ext cx="5209323" cy="33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Principe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Vers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ion optimisée et régularisée du Gradient Boosting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Techniques avancées : régularisation, pruning, parallélisation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Algorithme de splitting plus efficace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Gestion native des valeurs manquantes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69165" y="6630273"/>
            <a:ext cx="5777879" cy="289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Hyperparamètres clés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n_estimators : Nombre d’arbres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learning_rate : Taux d’apprentissage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max_depth : Profondeur des arbres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colsample_bytree : Fraction de features par arbre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reg_alpha / reg_lambda : Régularisation L1/L2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50399" y="6333411"/>
            <a:ext cx="5629194" cy="348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Inconvénients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eaucoup d’hyperparamètres à tuner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Peut être “overkill” pour des problèmes simples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Nécessite compréhension approfondie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45459" y="5635779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45459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9423" y="-89567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0178" y="5989998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2" y="0"/>
                </a:lnTo>
                <a:lnTo>
                  <a:pt x="13613502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8293927" y="2919103"/>
            <a:ext cx="7142138" cy="6141790"/>
            <a:chOff x="0" y="0"/>
            <a:chExt cx="1881057" cy="16175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1057" cy="1617591"/>
            </a:xfrm>
            <a:custGeom>
              <a:avLst/>
              <a:gdLst/>
              <a:ahLst/>
              <a:cxnLst/>
              <a:rect r="r" b="b" t="t" l="l"/>
              <a:pathLst>
                <a:path h="1617591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62308"/>
                  </a:lnTo>
                  <a:cubicBezTo>
                    <a:pt x="1881057" y="1576970"/>
                    <a:pt x="1875232" y="1591031"/>
                    <a:pt x="1864865" y="1601399"/>
                  </a:cubicBezTo>
                  <a:cubicBezTo>
                    <a:pt x="1854497" y="1611766"/>
                    <a:pt x="1840436" y="1617591"/>
                    <a:pt x="1825774" y="1617591"/>
                  </a:cubicBezTo>
                  <a:lnTo>
                    <a:pt x="55283" y="1617591"/>
                  </a:lnTo>
                  <a:cubicBezTo>
                    <a:pt x="40621" y="1617591"/>
                    <a:pt x="26560" y="1611766"/>
                    <a:pt x="16192" y="1601399"/>
                  </a:cubicBezTo>
                  <a:cubicBezTo>
                    <a:pt x="5824" y="1591031"/>
                    <a:pt x="0" y="1576970"/>
                    <a:pt x="0" y="1562308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1057" cy="1655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787036" y="2969598"/>
            <a:ext cx="7142138" cy="6040799"/>
            <a:chOff x="0" y="0"/>
            <a:chExt cx="1881057" cy="1590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1057" cy="1590992"/>
            </a:xfrm>
            <a:custGeom>
              <a:avLst/>
              <a:gdLst/>
              <a:ahLst/>
              <a:cxnLst/>
              <a:rect r="r" b="b" t="t" l="l"/>
              <a:pathLst>
                <a:path h="1590992" w="1881057">
                  <a:moveTo>
                    <a:pt x="55283" y="0"/>
                  </a:moveTo>
                  <a:lnTo>
                    <a:pt x="1825774" y="0"/>
                  </a:lnTo>
                  <a:cubicBezTo>
                    <a:pt x="1840436" y="0"/>
                    <a:pt x="1854497" y="5824"/>
                    <a:pt x="1864865" y="16192"/>
                  </a:cubicBezTo>
                  <a:cubicBezTo>
                    <a:pt x="1875232" y="26560"/>
                    <a:pt x="1881057" y="40621"/>
                    <a:pt x="1881057" y="55283"/>
                  </a:cubicBezTo>
                  <a:lnTo>
                    <a:pt x="1881057" y="1535709"/>
                  </a:lnTo>
                  <a:cubicBezTo>
                    <a:pt x="1881057" y="1550371"/>
                    <a:pt x="1875232" y="1564433"/>
                    <a:pt x="1864865" y="1574800"/>
                  </a:cubicBezTo>
                  <a:cubicBezTo>
                    <a:pt x="1854497" y="1585168"/>
                    <a:pt x="1840436" y="1590992"/>
                    <a:pt x="1825774" y="1590992"/>
                  </a:cubicBezTo>
                  <a:lnTo>
                    <a:pt x="55283" y="1590992"/>
                  </a:lnTo>
                  <a:cubicBezTo>
                    <a:pt x="40621" y="1590992"/>
                    <a:pt x="26560" y="1585168"/>
                    <a:pt x="16192" y="1574800"/>
                  </a:cubicBezTo>
                  <a:cubicBezTo>
                    <a:pt x="5824" y="1564433"/>
                    <a:pt x="0" y="1550371"/>
                    <a:pt x="0" y="1535709"/>
                  </a:cubicBezTo>
                  <a:lnTo>
                    <a:pt x="0" y="55283"/>
                  </a:lnTo>
                  <a:cubicBezTo>
                    <a:pt x="0" y="40621"/>
                    <a:pt x="5824" y="26560"/>
                    <a:pt x="16192" y="16192"/>
                  </a:cubicBezTo>
                  <a:cubicBezTo>
                    <a:pt x="26560" y="5824"/>
                    <a:pt x="40621" y="0"/>
                    <a:pt x="552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61000"/>
                  </a:srgbClr>
                </a:gs>
                <a:gs pos="100000">
                  <a:srgbClr val="CB6CE6">
                    <a:alpha val="61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81057" cy="162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06697" y="3107200"/>
            <a:ext cx="5116599" cy="3051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Avantages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eut capturer des relations très complexes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Flexible et adaptable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Bonne généralisation avec assez de données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650682" y="923925"/>
            <a:ext cx="8286839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MLP (Rés</a:t>
            </a:r>
            <a:r>
              <a:rPr lang="en-US" b="true" sz="5000">
                <a:solidFill>
                  <a:srgbClr val="755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eau de Neurones)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753443" y="2722997"/>
            <a:ext cx="5209323" cy="37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Principe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éseau de neurones artificiels organisés en couches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Chaque neurone applique : activation(weighted sum(inputs) + bias)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Apprentissage par rétropropagation du gradient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Peut approximer n’importe quelle fonction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00625" y="6543304"/>
            <a:ext cx="5777879" cy="30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Hyperparamètres clés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hidden_l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ayer_sizes : Architecture (nombre et taille des couches)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activation : Fonction d’activation (relu, tanh)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alpha : Régularisation L2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learning_rate_init : Taux d’apprentissage initial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50399" y="6081450"/>
            <a:ext cx="5629194" cy="348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Inconvénients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Néc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essite beaucoup de données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Boîte noire (difficile à interpréter)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Sensible au scaling des features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Lent à entraîner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Instable (résultats variables)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09737" y="-204627"/>
            <a:ext cx="21218975" cy="10696254"/>
            <a:chOff x="0" y="0"/>
            <a:chExt cx="2181409" cy="1099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1409" cy="1099624"/>
            </a:xfrm>
            <a:custGeom>
              <a:avLst/>
              <a:gdLst/>
              <a:ahLst/>
              <a:cxnLst/>
              <a:rect r="r" b="b" t="t" l="l"/>
              <a:pathLst>
                <a:path h="1099624" w="2181409">
                  <a:moveTo>
                    <a:pt x="12770" y="0"/>
                  </a:moveTo>
                  <a:lnTo>
                    <a:pt x="2168639" y="0"/>
                  </a:lnTo>
                  <a:cubicBezTo>
                    <a:pt x="2172025" y="0"/>
                    <a:pt x="2175273" y="1345"/>
                    <a:pt x="2177668" y="3740"/>
                  </a:cubicBezTo>
                  <a:cubicBezTo>
                    <a:pt x="2180063" y="6135"/>
                    <a:pt x="2181409" y="9383"/>
                    <a:pt x="2181409" y="12770"/>
                  </a:cubicBezTo>
                  <a:lnTo>
                    <a:pt x="2181409" y="1086854"/>
                  </a:lnTo>
                  <a:cubicBezTo>
                    <a:pt x="2181409" y="1090241"/>
                    <a:pt x="2180063" y="1093489"/>
                    <a:pt x="2177668" y="1095884"/>
                  </a:cubicBezTo>
                  <a:cubicBezTo>
                    <a:pt x="2175273" y="1098279"/>
                    <a:pt x="2172025" y="1099624"/>
                    <a:pt x="2168639" y="1099624"/>
                  </a:cubicBezTo>
                  <a:lnTo>
                    <a:pt x="12770" y="1099624"/>
                  </a:lnTo>
                  <a:cubicBezTo>
                    <a:pt x="9383" y="1099624"/>
                    <a:pt x="6135" y="1098279"/>
                    <a:pt x="3740" y="1095884"/>
                  </a:cubicBezTo>
                  <a:cubicBezTo>
                    <a:pt x="1345" y="1093489"/>
                    <a:pt x="0" y="1090241"/>
                    <a:pt x="0" y="1086854"/>
                  </a:cubicBezTo>
                  <a:lnTo>
                    <a:pt x="0" y="12770"/>
                  </a:lnTo>
                  <a:cubicBezTo>
                    <a:pt x="0" y="9383"/>
                    <a:pt x="1345" y="6135"/>
                    <a:pt x="3740" y="3740"/>
                  </a:cubicBezTo>
                  <a:cubicBezTo>
                    <a:pt x="6135" y="1345"/>
                    <a:pt x="9383" y="0"/>
                    <a:pt x="12770" y="0"/>
                  </a:cubicBezTo>
                  <a:close/>
                </a:path>
              </a:pathLst>
            </a:custGeom>
            <a:solidFill>
              <a:srgbClr val="755294">
                <a:alpha val="81961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216617" y="4194175"/>
            <a:ext cx="15854767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5. Éval</a:t>
            </a: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uation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13385" y="-151420"/>
            <a:ext cx="10374615" cy="646098"/>
            <a:chOff x="0" y="0"/>
            <a:chExt cx="2558599" cy="159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8599" cy="159342"/>
            </a:xfrm>
            <a:custGeom>
              <a:avLst/>
              <a:gdLst/>
              <a:ahLst/>
              <a:cxnLst/>
              <a:rect r="r" b="b" t="t" l="l"/>
              <a:pathLst>
                <a:path h="159342" w="2558599">
                  <a:moveTo>
                    <a:pt x="0" y="0"/>
                  </a:moveTo>
                  <a:lnTo>
                    <a:pt x="2558599" y="0"/>
                  </a:lnTo>
                  <a:lnTo>
                    <a:pt x="2558599" y="159342"/>
                  </a:lnTo>
                  <a:lnTo>
                    <a:pt x="0" y="15934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58599" cy="187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97486" y="-151420"/>
            <a:ext cx="4780378" cy="646098"/>
            <a:chOff x="0" y="0"/>
            <a:chExt cx="1178942" cy="1593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942" cy="159342"/>
            </a:xfrm>
            <a:custGeom>
              <a:avLst/>
              <a:gdLst/>
              <a:ahLst/>
              <a:cxnLst/>
              <a:rect r="r" b="b" t="t" l="l"/>
              <a:pathLst>
                <a:path h="159342" w="1178942">
                  <a:moveTo>
                    <a:pt x="40488" y="0"/>
                  </a:moveTo>
                  <a:lnTo>
                    <a:pt x="1138454" y="0"/>
                  </a:lnTo>
                  <a:cubicBezTo>
                    <a:pt x="1160815" y="0"/>
                    <a:pt x="1178942" y="18127"/>
                    <a:pt x="1178942" y="40488"/>
                  </a:cubicBezTo>
                  <a:lnTo>
                    <a:pt x="1178942" y="118854"/>
                  </a:lnTo>
                  <a:cubicBezTo>
                    <a:pt x="1178942" y="141214"/>
                    <a:pt x="1160815" y="159342"/>
                    <a:pt x="1138454" y="159342"/>
                  </a:cubicBezTo>
                  <a:lnTo>
                    <a:pt x="40488" y="159342"/>
                  </a:lnTo>
                  <a:cubicBezTo>
                    <a:pt x="18127" y="159342"/>
                    <a:pt x="0" y="141214"/>
                    <a:pt x="0" y="118854"/>
                  </a:cubicBezTo>
                  <a:lnTo>
                    <a:pt x="0" y="40488"/>
                  </a:lnTo>
                  <a:cubicBezTo>
                    <a:pt x="0" y="18127"/>
                    <a:pt x="18127" y="0"/>
                    <a:pt x="4048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78942" cy="187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613911" y="-151420"/>
            <a:ext cx="4544772" cy="646098"/>
            <a:chOff x="0" y="0"/>
            <a:chExt cx="1120837" cy="1593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0837" cy="159342"/>
            </a:xfrm>
            <a:custGeom>
              <a:avLst/>
              <a:gdLst/>
              <a:ahLst/>
              <a:cxnLst/>
              <a:rect r="r" b="b" t="t" l="l"/>
              <a:pathLst>
                <a:path h="159342" w="1120837">
                  <a:moveTo>
                    <a:pt x="42587" y="0"/>
                  </a:moveTo>
                  <a:lnTo>
                    <a:pt x="1078250" y="0"/>
                  </a:lnTo>
                  <a:cubicBezTo>
                    <a:pt x="1101770" y="0"/>
                    <a:pt x="1120837" y="19067"/>
                    <a:pt x="1120837" y="42587"/>
                  </a:cubicBezTo>
                  <a:lnTo>
                    <a:pt x="1120837" y="116755"/>
                  </a:lnTo>
                  <a:cubicBezTo>
                    <a:pt x="1120837" y="128049"/>
                    <a:pt x="1116350" y="138881"/>
                    <a:pt x="1108363" y="146868"/>
                  </a:cubicBezTo>
                  <a:cubicBezTo>
                    <a:pt x="1100377" y="154855"/>
                    <a:pt x="1089545" y="159342"/>
                    <a:pt x="1078250" y="159342"/>
                  </a:cubicBezTo>
                  <a:lnTo>
                    <a:pt x="42587" y="159342"/>
                  </a:lnTo>
                  <a:cubicBezTo>
                    <a:pt x="19067" y="159342"/>
                    <a:pt x="0" y="140275"/>
                    <a:pt x="0" y="116755"/>
                  </a:cubicBezTo>
                  <a:lnTo>
                    <a:pt x="0" y="42587"/>
                  </a:lnTo>
                  <a:cubicBezTo>
                    <a:pt x="0" y="31292"/>
                    <a:pt x="4487" y="20460"/>
                    <a:pt x="12473" y="12473"/>
                  </a:cubicBezTo>
                  <a:cubicBezTo>
                    <a:pt x="20460" y="4487"/>
                    <a:pt x="31292" y="0"/>
                    <a:pt x="42587" y="0"/>
                  </a:cubicBezTo>
                  <a:close/>
                </a:path>
              </a:pathLst>
            </a:custGeom>
            <a:solidFill>
              <a:srgbClr val="E7E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20837" cy="187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7745431" y="171345"/>
            <a:ext cx="146017" cy="14601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7738002" y="171345"/>
            <a:ext cx="146017" cy="14601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7162073" y="244353"/>
            <a:ext cx="169039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2420323" y="4321396"/>
            <a:ext cx="255730" cy="292263"/>
            <a:chOff x="0" y="0"/>
            <a:chExt cx="7112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1200" cy="812800"/>
            </a:xfrm>
            <a:custGeom>
              <a:avLst/>
              <a:gdLst/>
              <a:ahLst/>
              <a:cxnLst/>
              <a:rect r="r" b="b" t="t" l="l"/>
              <a:pathLst>
                <a:path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88900" y="136525"/>
              <a:ext cx="5334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564346" y="4363007"/>
            <a:ext cx="255730" cy="292263"/>
            <a:chOff x="0" y="0"/>
            <a:chExt cx="7112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11200" cy="812800"/>
            </a:xfrm>
            <a:custGeom>
              <a:avLst/>
              <a:gdLst/>
              <a:ahLst/>
              <a:cxnLst/>
              <a:rect r="r" b="b" t="t" l="l"/>
              <a:pathLst>
                <a:path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88900" y="136525"/>
              <a:ext cx="5334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46509" y="4363007"/>
            <a:ext cx="255730" cy="292263"/>
            <a:chOff x="0" y="0"/>
            <a:chExt cx="7112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11200" cy="812800"/>
            </a:xfrm>
            <a:custGeom>
              <a:avLst/>
              <a:gdLst/>
              <a:ahLst/>
              <a:cxnLst/>
              <a:rect r="r" b="b" t="t" l="l"/>
              <a:pathLst>
                <a:path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88900" y="136525"/>
              <a:ext cx="5334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325210" y="1290146"/>
            <a:ext cx="5892075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Objectif du projet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665135" y="3290823"/>
            <a:ext cx="8144117" cy="2561695"/>
          </a:xfrm>
          <a:custGeom>
            <a:avLst/>
            <a:gdLst/>
            <a:ahLst/>
            <a:cxnLst/>
            <a:rect r="r" b="b" t="t" l="l"/>
            <a:pathLst>
              <a:path h="2561695" w="8144117">
                <a:moveTo>
                  <a:pt x="0" y="0"/>
                </a:moveTo>
                <a:lnTo>
                  <a:pt x="8144117" y="0"/>
                </a:lnTo>
                <a:lnTo>
                  <a:pt x="8144117" y="2561695"/>
                </a:lnTo>
                <a:lnTo>
                  <a:pt x="0" y="2561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48017" y="3293517"/>
            <a:ext cx="8144117" cy="2561695"/>
          </a:xfrm>
          <a:custGeom>
            <a:avLst/>
            <a:gdLst/>
            <a:ahLst/>
            <a:cxnLst/>
            <a:rect r="r" b="b" t="t" l="l"/>
            <a:pathLst>
              <a:path h="2561695" w="8144117">
                <a:moveTo>
                  <a:pt x="0" y="0"/>
                </a:moveTo>
                <a:lnTo>
                  <a:pt x="8144117" y="0"/>
                </a:lnTo>
                <a:lnTo>
                  <a:pt x="8144117" y="2561695"/>
                </a:lnTo>
                <a:lnTo>
                  <a:pt x="0" y="2561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65135" y="7013679"/>
            <a:ext cx="8144117" cy="2561695"/>
          </a:xfrm>
          <a:custGeom>
            <a:avLst/>
            <a:gdLst/>
            <a:ahLst/>
            <a:cxnLst/>
            <a:rect r="r" b="b" t="t" l="l"/>
            <a:pathLst>
              <a:path h="2561695" w="8144117">
                <a:moveTo>
                  <a:pt x="0" y="0"/>
                </a:moveTo>
                <a:lnTo>
                  <a:pt x="8144117" y="0"/>
                </a:lnTo>
                <a:lnTo>
                  <a:pt x="8144117" y="2561695"/>
                </a:lnTo>
                <a:lnTo>
                  <a:pt x="0" y="2561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48017" y="7086819"/>
            <a:ext cx="8144117" cy="2561695"/>
          </a:xfrm>
          <a:custGeom>
            <a:avLst/>
            <a:gdLst/>
            <a:ahLst/>
            <a:cxnLst/>
            <a:rect r="r" b="b" t="t" l="l"/>
            <a:pathLst>
              <a:path h="2561695" w="8144117">
                <a:moveTo>
                  <a:pt x="0" y="0"/>
                </a:moveTo>
                <a:lnTo>
                  <a:pt x="8144117" y="0"/>
                </a:lnTo>
                <a:lnTo>
                  <a:pt x="8144117" y="2561695"/>
                </a:lnTo>
                <a:lnTo>
                  <a:pt x="0" y="25616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046469" y="6183503"/>
            <a:ext cx="2232701" cy="634322"/>
          </a:xfrm>
          <a:custGeom>
            <a:avLst/>
            <a:gdLst/>
            <a:ahLst/>
            <a:cxnLst/>
            <a:rect r="r" b="b" t="t" l="l"/>
            <a:pathLst>
              <a:path h="634322" w="2232701">
                <a:moveTo>
                  <a:pt x="0" y="0"/>
                </a:moveTo>
                <a:lnTo>
                  <a:pt x="2232701" y="0"/>
                </a:lnTo>
                <a:lnTo>
                  <a:pt x="2232701" y="634322"/>
                </a:lnTo>
                <a:lnTo>
                  <a:pt x="0" y="634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664838" y="6077073"/>
            <a:ext cx="710949" cy="710949"/>
          </a:xfrm>
          <a:custGeom>
            <a:avLst/>
            <a:gdLst/>
            <a:ahLst/>
            <a:cxnLst/>
            <a:rect r="r" b="b" t="t" l="l"/>
            <a:pathLst>
              <a:path h="710949" w="710949">
                <a:moveTo>
                  <a:pt x="0" y="0"/>
                </a:moveTo>
                <a:lnTo>
                  <a:pt x="710949" y="0"/>
                </a:lnTo>
                <a:lnTo>
                  <a:pt x="710949" y="710948"/>
                </a:lnTo>
                <a:lnTo>
                  <a:pt x="0" y="7109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65135" y="4149931"/>
            <a:ext cx="8144117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b="true" sz="49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Caractéristiques du bien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5915" y="7883479"/>
            <a:ext cx="752832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Modèle d’apprentissage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0668246" y="5212370"/>
            <a:ext cx="7542989" cy="2372613"/>
          </a:xfrm>
          <a:custGeom>
            <a:avLst/>
            <a:gdLst/>
            <a:ahLst/>
            <a:cxnLst/>
            <a:rect r="r" b="b" t="t" l="l"/>
            <a:pathLst>
              <a:path h="2372613" w="7542989">
                <a:moveTo>
                  <a:pt x="0" y="0"/>
                </a:moveTo>
                <a:lnTo>
                  <a:pt x="7542989" y="0"/>
                </a:lnTo>
                <a:lnTo>
                  <a:pt x="7542989" y="2372613"/>
                </a:lnTo>
                <a:lnTo>
                  <a:pt x="0" y="2372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745011" y="5280111"/>
            <a:ext cx="7542989" cy="2372613"/>
          </a:xfrm>
          <a:custGeom>
            <a:avLst/>
            <a:gdLst/>
            <a:ahLst/>
            <a:cxnLst/>
            <a:rect r="r" b="b" t="t" l="l"/>
            <a:pathLst>
              <a:path h="2372613" w="7542989">
                <a:moveTo>
                  <a:pt x="0" y="0"/>
                </a:moveTo>
                <a:lnTo>
                  <a:pt x="7542989" y="0"/>
                </a:lnTo>
                <a:lnTo>
                  <a:pt x="7542989" y="2372613"/>
                </a:lnTo>
                <a:lnTo>
                  <a:pt x="0" y="2372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1277141" y="6029285"/>
            <a:ext cx="6478728" cy="78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3"/>
              </a:lnSpc>
              <a:spcBef>
                <a:spcPct val="0"/>
              </a:spcBef>
            </a:pPr>
            <a:r>
              <a:rPr lang="en-US" b="true" sz="463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Prix immobilier prédit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745431" y="171345"/>
            <a:ext cx="146017" cy="14601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738002" y="171345"/>
            <a:ext cx="146017" cy="14601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162073" y="244353"/>
            <a:ext cx="169039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23925"/>
            <a:ext cx="606254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Métriques utilisées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4632903" y="564822"/>
            <a:ext cx="3213322" cy="3213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25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55009" y="2171483"/>
            <a:ext cx="2084555" cy="208455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32903" y="564822"/>
            <a:ext cx="3213322" cy="321332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0000"/>
                  </a:srgbClr>
                </a:gs>
                <a:gs pos="100000">
                  <a:srgbClr val="CB6CE6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5400000">
            <a:off x="-5282208" y="325504"/>
            <a:ext cx="10935097" cy="370681"/>
          </a:xfrm>
          <a:custGeom>
            <a:avLst/>
            <a:gdLst/>
            <a:ahLst/>
            <a:cxnLst/>
            <a:rect r="r" b="b" t="t" l="l"/>
            <a:pathLst>
              <a:path h="370681" w="10935097">
                <a:moveTo>
                  <a:pt x="0" y="0"/>
                </a:moveTo>
                <a:lnTo>
                  <a:pt x="10935097" y="0"/>
                </a:lnTo>
                <a:lnTo>
                  <a:pt x="10935097" y="370681"/>
                </a:lnTo>
                <a:lnTo>
                  <a:pt x="0" y="37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1024870" y="9916319"/>
            <a:ext cx="10935097" cy="370681"/>
          </a:xfrm>
          <a:custGeom>
            <a:avLst/>
            <a:gdLst/>
            <a:ahLst/>
            <a:cxnLst/>
            <a:rect r="r" b="b" t="t" l="l"/>
            <a:pathLst>
              <a:path h="370681" w="10935097">
                <a:moveTo>
                  <a:pt x="0" y="0"/>
                </a:moveTo>
                <a:lnTo>
                  <a:pt x="10935098" y="0"/>
                </a:lnTo>
                <a:lnTo>
                  <a:pt x="10935098" y="370681"/>
                </a:lnTo>
                <a:lnTo>
                  <a:pt x="0" y="37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99691" y="2673350"/>
            <a:ext cx="13604203" cy="6251747"/>
            <a:chOff x="0" y="0"/>
            <a:chExt cx="2633807" cy="12103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33810" cy="1210349"/>
            </a:xfrm>
            <a:custGeom>
              <a:avLst/>
              <a:gdLst/>
              <a:ahLst/>
              <a:cxnLst/>
              <a:rect r="r" b="b" t="t" l="l"/>
              <a:pathLst>
                <a:path h="1210349" w="2633810">
                  <a:moveTo>
                    <a:pt x="0" y="110688"/>
                  </a:moveTo>
                  <a:lnTo>
                    <a:pt x="0" y="953977"/>
                  </a:lnTo>
                  <a:cubicBezTo>
                    <a:pt x="2" y="980274"/>
                    <a:pt x="9367" y="1005711"/>
                    <a:pt x="26416" y="1025732"/>
                  </a:cubicBezTo>
                  <a:lnTo>
                    <a:pt x="150468" y="1171421"/>
                  </a:lnTo>
                  <a:cubicBezTo>
                    <a:pt x="171499" y="1196120"/>
                    <a:pt x="202305" y="1210350"/>
                    <a:pt x="234744" y="1210349"/>
                  </a:cubicBezTo>
                  <a:lnTo>
                    <a:pt x="2399066" y="1210349"/>
                  </a:lnTo>
                  <a:cubicBezTo>
                    <a:pt x="2431505" y="1210350"/>
                    <a:pt x="2462312" y="1196120"/>
                    <a:pt x="2483342" y="1171421"/>
                  </a:cubicBezTo>
                  <a:lnTo>
                    <a:pt x="2607394" y="1025732"/>
                  </a:lnTo>
                  <a:cubicBezTo>
                    <a:pt x="2624444" y="1005711"/>
                    <a:pt x="2633808" y="980274"/>
                    <a:pt x="2633810" y="953977"/>
                  </a:cubicBezTo>
                  <a:lnTo>
                    <a:pt x="2633810" y="110688"/>
                  </a:lnTo>
                  <a:cubicBezTo>
                    <a:pt x="2633810" y="81331"/>
                    <a:pt x="2622148" y="53177"/>
                    <a:pt x="2601389" y="32418"/>
                  </a:cubicBezTo>
                  <a:cubicBezTo>
                    <a:pt x="2580630" y="11660"/>
                    <a:pt x="2552475" y="-1"/>
                    <a:pt x="2523118" y="0"/>
                  </a:cubicBezTo>
                  <a:lnTo>
                    <a:pt x="110688" y="0"/>
                  </a:lnTo>
                  <a:cubicBezTo>
                    <a:pt x="49557" y="0"/>
                    <a:pt x="0" y="49557"/>
                    <a:pt x="0" y="110688"/>
                  </a:cubicBezTo>
                  <a:close/>
                </a:path>
              </a:pathLst>
            </a:custGeom>
            <a:solidFill>
              <a:srgbClr val="75529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56121" y="2988991"/>
            <a:ext cx="13184353" cy="5620463"/>
            <a:chOff x="0" y="0"/>
            <a:chExt cx="2839219" cy="12103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39223" cy="1210349"/>
            </a:xfrm>
            <a:custGeom>
              <a:avLst/>
              <a:gdLst/>
              <a:ahLst/>
              <a:cxnLst/>
              <a:rect r="r" b="b" t="t" l="l"/>
              <a:pathLst>
                <a:path h="1210349" w="2839223">
                  <a:moveTo>
                    <a:pt x="0" y="110688"/>
                  </a:moveTo>
                  <a:lnTo>
                    <a:pt x="0" y="953977"/>
                  </a:lnTo>
                  <a:cubicBezTo>
                    <a:pt x="2" y="980274"/>
                    <a:pt x="9367" y="1005711"/>
                    <a:pt x="26416" y="1025732"/>
                  </a:cubicBezTo>
                  <a:lnTo>
                    <a:pt x="150468" y="1171421"/>
                  </a:lnTo>
                  <a:cubicBezTo>
                    <a:pt x="171499" y="1196120"/>
                    <a:pt x="202305" y="1210350"/>
                    <a:pt x="234744" y="1210349"/>
                  </a:cubicBezTo>
                  <a:lnTo>
                    <a:pt x="2604478" y="1210349"/>
                  </a:lnTo>
                  <a:cubicBezTo>
                    <a:pt x="2636918" y="1210350"/>
                    <a:pt x="2667724" y="1196120"/>
                    <a:pt x="2688754" y="1171421"/>
                  </a:cubicBezTo>
                  <a:lnTo>
                    <a:pt x="2812807" y="1025732"/>
                  </a:lnTo>
                  <a:cubicBezTo>
                    <a:pt x="2829856" y="1005711"/>
                    <a:pt x="2839220" y="980274"/>
                    <a:pt x="2839223" y="953977"/>
                  </a:cubicBezTo>
                  <a:lnTo>
                    <a:pt x="2839223" y="110688"/>
                  </a:lnTo>
                  <a:cubicBezTo>
                    <a:pt x="2839223" y="81331"/>
                    <a:pt x="2827560" y="53177"/>
                    <a:pt x="2806801" y="32418"/>
                  </a:cubicBezTo>
                  <a:cubicBezTo>
                    <a:pt x="2786043" y="11660"/>
                    <a:pt x="2757888" y="-1"/>
                    <a:pt x="2728531" y="0"/>
                  </a:cubicBezTo>
                  <a:lnTo>
                    <a:pt x="110688" y="0"/>
                  </a:lnTo>
                  <a:cubicBezTo>
                    <a:pt x="49557" y="0"/>
                    <a:pt x="0" y="49557"/>
                    <a:pt x="0" y="110688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886500" y="3166136"/>
            <a:ext cx="11959708" cy="261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Métriques utilisées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R²_log: coefficient de détermination dans l’espace log_price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RMSE_log / MAE_log : erreurs quadratique et absolue dans l’espace log_price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RMSE_actual / MAE_actual / MAPE : erreurs sur le prix réel, ajustées par type de transaction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92163" y="5930768"/>
            <a:ext cx="11219257" cy="261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Protocole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5-fold Cross-Validation : les données sont divisées en 5 parties, chaque partie servant de test à tour de rôle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Prédictions calculées sur log_price, puis transformées en prix réel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Correction de biais par type de transaction pour ajuster les prédictions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796" y="8782006"/>
            <a:ext cx="952587" cy="95258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69664" y="-928307"/>
            <a:ext cx="12143613" cy="121436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24866" y="-273105"/>
            <a:ext cx="10833209" cy="108332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58075" y="869922"/>
            <a:ext cx="585194" cy="5851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4078343"/>
            <a:ext cx="16230600" cy="2637472"/>
          </a:xfrm>
          <a:custGeom>
            <a:avLst/>
            <a:gdLst/>
            <a:ahLst/>
            <a:cxnLst/>
            <a:rect r="r" b="b" t="t" l="l"/>
            <a:pathLst>
              <a:path h="2637472" w="16230600">
                <a:moveTo>
                  <a:pt x="0" y="0"/>
                </a:moveTo>
                <a:lnTo>
                  <a:pt x="16230600" y="0"/>
                </a:lnTo>
                <a:lnTo>
                  <a:pt x="16230600" y="2637472"/>
                </a:lnTo>
                <a:lnTo>
                  <a:pt x="0" y="2637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46102" y="1839629"/>
            <a:ext cx="16313198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Comparaison des métriques pour les modéles linéaires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796" y="8782006"/>
            <a:ext cx="952587" cy="95258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69664" y="-928307"/>
            <a:ext cx="12143613" cy="121436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24866" y="-273105"/>
            <a:ext cx="10833209" cy="108332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28447" y="3966135"/>
            <a:ext cx="16430853" cy="2891384"/>
          </a:xfrm>
          <a:custGeom>
            <a:avLst/>
            <a:gdLst/>
            <a:ahLst/>
            <a:cxnLst/>
            <a:rect r="r" b="b" t="t" l="l"/>
            <a:pathLst>
              <a:path h="2891384" w="16430853">
                <a:moveTo>
                  <a:pt x="0" y="0"/>
                </a:moveTo>
                <a:lnTo>
                  <a:pt x="16430853" y="0"/>
                </a:lnTo>
                <a:lnTo>
                  <a:pt x="16430853" y="2891384"/>
                </a:lnTo>
                <a:lnTo>
                  <a:pt x="0" y="2891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6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458075" y="869922"/>
            <a:ext cx="585194" cy="58519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0" y="1839629"/>
            <a:ext cx="1820540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75529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Comparaison des métriques pour les modéles non linéaires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45459" y="5635779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55352" y="-9566252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1162" y="470310"/>
            <a:ext cx="14107742" cy="4673190"/>
          </a:xfrm>
          <a:custGeom>
            <a:avLst/>
            <a:gdLst/>
            <a:ahLst/>
            <a:cxnLst/>
            <a:rect r="r" b="b" t="t" l="l"/>
            <a:pathLst>
              <a:path h="4673190" w="14107742">
                <a:moveTo>
                  <a:pt x="0" y="0"/>
                </a:moveTo>
                <a:lnTo>
                  <a:pt x="14107743" y="0"/>
                </a:lnTo>
                <a:lnTo>
                  <a:pt x="14107743" y="4673190"/>
                </a:lnTo>
                <a:lnTo>
                  <a:pt x="0" y="467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162" y="5143500"/>
            <a:ext cx="14107742" cy="4884806"/>
          </a:xfrm>
          <a:custGeom>
            <a:avLst/>
            <a:gdLst/>
            <a:ahLst/>
            <a:cxnLst/>
            <a:rect r="r" b="b" t="t" l="l"/>
            <a:pathLst>
              <a:path h="4884806" w="14107742">
                <a:moveTo>
                  <a:pt x="0" y="0"/>
                </a:moveTo>
                <a:lnTo>
                  <a:pt x="14107743" y="0"/>
                </a:lnTo>
                <a:lnTo>
                  <a:pt x="14107743" y="4884806"/>
                </a:lnTo>
                <a:lnTo>
                  <a:pt x="0" y="4884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887" y="226655"/>
            <a:ext cx="10324085" cy="4916845"/>
          </a:xfrm>
          <a:custGeom>
            <a:avLst/>
            <a:gdLst/>
            <a:ahLst/>
            <a:cxnLst/>
            <a:rect r="r" b="b" t="t" l="l"/>
            <a:pathLst>
              <a:path h="4916845" w="10324085">
                <a:moveTo>
                  <a:pt x="0" y="0"/>
                </a:moveTo>
                <a:lnTo>
                  <a:pt x="10324085" y="0"/>
                </a:lnTo>
                <a:lnTo>
                  <a:pt x="10324085" y="4916845"/>
                </a:lnTo>
                <a:lnTo>
                  <a:pt x="0" y="49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67514" y="5408144"/>
            <a:ext cx="9691786" cy="4736860"/>
          </a:xfrm>
          <a:custGeom>
            <a:avLst/>
            <a:gdLst/>
            <a:ahLst/>
            <a:cxnLst/>
            <a:rect r="r" b="b" t="t" l="l"/>
            <a:pathLst>
              <a:path h="4736860" w="9691786">
                <a:moveTo>
                  <a:pt x="0" y="0"/>
                </a:moveTo>
                <a:lnTo>
                  <a:pt x="9691786" y="0"/>
                </a:lnTo>
                <a:lnTo>
                  <a:pt x="9691786" y="4736860"/>
                </a:lnTo>
                <a:lnTo>
                  <a:pt x="0" y="473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96963" y="-8470002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699048" y="5408144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6963" y="-8470002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99048" y="5408144"/>
            <a:ext cx="13613502" cy="13613502"/>
          </a:xfrm>
          <a:custGeom>
            <a:avLst/>
            <a:gdLst/>
            <a:ahLst/>
            <a:cxnLst/>
            <a:rect r="r" b="b" t="t" l="l"/>
            <a:pathLst>
              <a:path h="13613502" w="13613502">
                <a:moveTo>
                  <a:pt x="0" y="0"/>
                </a:moveTo>
                <a:lnTo>
                  <a:pt x="13613503" y="0"/>
                </a:lnTo>
                <a:lnTo>
                  <a:pt x="13613503" y="13613502"/>
                </a:lnTo>
                <a:lnTo>
                  <a:pt x="0" y="1361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3479" y="1391740"/>
            <a:ext cx="8780521" cy="7507345"/>
          </a:xfrm>
          <a:custGeom>
            <a:avLst/>
            <a:gdLst/>
            <a:ahLst/>
            <a:cxnLst/>
            <a:rect r="r" b="b" t="t" l="l"/>
            <a:pathLst>
              <a:path h="7507345" w="8780521">
                <a:moveTo>
                  <a:pt x="0" y="0"/>
                </a:moveTo>
                <a:lnTo>
                  <a:pt x="8780521" y="0"/>
                </a:lnTo>
                <a:lnTo>
                  <a:pt x="8780521" y="7507346"/>
                </a:lnTo>
                <a:lnTo>
                  <a:pt x="0" y="7507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28617" y="1387914"/>
            <a:ext cx="8759383" cy="7511171"/>
          </a:xfrm>
          <a:custGeom>
            <a:avLst/>
            <a:gdLst/>
            <a:ahLst/>
            <a:cxnLst/>
            <a:rect r="r" b="b" t="t" l="l"/>
            <a:pathLst>
              <a:path h="7511171" w="8759383">
                <a:moveTo>
                  <a:pt x="0" y="0"/>
                </a:moveTo>
                <a:lnTo>
                  <a:pt x="8759383" y="0"/>
                </a:lnTo>
                <a:lnTo>
                  <a:pt x="8759383" y="7511172"/>
                </a:lnTo>
                <a:lnTo>
                  <a:pt x="0" y="7511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796" y="8782006"/>
            <a:ext cx="952587" cy="95258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69664" y="-928307"/>
            <a:ext cx="12143613" cy="121436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0BCE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24866" y="-273105"/>
            <a:ext cx="10833209" cy="108332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58075" y="869922"/>
            <a:ext cx="585194" cy="5851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BC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043257" y="4051769"/>
            <a:ext cx="1277436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75529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Le meilleur modéle selon  les métriques: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952337" y="4883619"/>
            <a:ext cx="2956203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75529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XGBoost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09737" y="-204627"/>
            <a:ext cx="21218975" cy="10696254"/>
            <a:chOff x="0" y="0"/>
            <a:chExt cx="2181409" cy="1099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1409" cy="1099624"/>
            </a:xfrm>
            <a:custGeom>
              <a:avLst/>
              <a:gdLst/>
              <a:ahLst/>
              <a:cxnLst/>
              <a:rect r="r" b="b" t="t" l="l"/>
              <a:pathLst>
                <a:path h="1099624" w="2181409">
                  <a:moveTo>
                    <a:pt x="12770" y="0"/>
                  </a:moveTo>
                  <a:lnTo>
                    <a:pt x="2168639" y="0"/>
                  </a:lnTo>
                  <a:cubicBezTo>
                    <a:pt x="2172025" y="0"/>
                    <a:pt x="2175273" y="1345"/>
                    <a:pt x="2177668" y="3740"/>
                  </a:cubicBezTo>
                  <a:cubicBezTo>
                    <a:pt x="2180063" y="6135"/>
                    <a:pt x="2181409" y="9383"/>
                    <a:pt x="2181409" y="12770"/>
                  </a:cubicBezTo>
                  <a:lnTo>
                    <a:pt x="2181409" y="1086854"/>
                  </a:lnTo>
                  <a:cubicBezTo>
                    <a:pt x="2181409" y="1090241"/>
                    <a:pt x="2180063" y="1093489"/>
                    <a:pt x="2177668" y="1095884"/>
                  </a:cubicBezTo>
                  <a:cubicBezTo>
                    <a:pt x="2175273" y="1098279"/>
                    <a:pt x="2172025" y="1099624"/>
                    <a:pt x="2168639" y="1099624"/>
                  </a:cubicBezTo>
                  <a:lnTo>
                    <a:pt x="12770" y="1099624"/>
                  </a:lnTo>
                  <a:cubicBezTo>
                    <a:pt x="9383" y="1099624"/>
                    <a:pt x="6135" y="1098279"/>
                    <a:pt x="3740" y="1095884"/>
                  </a:cubicBezTo>
                  <a:cubicBezTo>
                    <a:pt x="1345" y="1093489"/>
                    <a:pt x="0" y="1090241"/>
                    <a:pt x="0" y="1086854"/>
                  </a:cubicBezTo>
                  <a:lnTo>
                    <a:pt x="0" y="12770"/>
                  </a:lnTo>
                  <a:cubicBezTo>
                    <a:pt x="0" y="9383"/>
                    <a:pt x="1345" y="6135"/>
                    <a:pt x="3740" y="3740"/>
                  </a:cubicBezTo>
                  <a:cubicBezTo>
                    <a:pt x="6135" y="1345"/>
                    <a:pt x="9383" y="0"/>
                    <a:pt x="12770" y="0"/>
                  </a:cubicBezTo>
                  <a:close/>
                </a:path>
              </a:pathLst>
            </a:custGeom>
            <a:solidFill>
              <a:srgbClr val="755294">
                <a:alpha val="81961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216617" y="4194175"/>
            <a:ext cx="15854767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6. Dépl</a:t>
            </a: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oiement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9316" y="739243"/>
            <a:ext cx="17489368" cy="8808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09737" y="-204627"/>
            <a:ext cx="21218975" cy="10696254"/>
            <a:chOff x="0" y="0"/>
            <a:chExt cx="2181409" cy="1099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1409" cy="1099624"/>
            </a:xfrm>
            <a:custGeom>
              <a:avLst/>
              <a:gdLst/>
              <a:ahLst/>
              <a:cxnLst/>
              <a:rect r="r" b="b" t="t" l="l"/>
              <a:pathLst>
                <a:path h="1099624" w="2181409">
                  <a:moveTo>
                    <a:pt x="12770" y="0"/>
                  </a:moveTo>
                  <a:lnTo>
                    <a:pt x="2168639" y="0"/>
                  </a:lnTo>
                  <a:cubicBezTo>
                    <a:pt x="2172025" y="0"/>
                    <a:pt x="2175273" y="1345"/>
                    <a:pt x="2177668" y="3740"/>
                  </a:cubicBezTo>
                  <a:cubicBezTo>
                    <a:pt x="2180063" y="6135"/>
                    <a:pt x="2181409" y="9383"/>
                    <a:pt x="2181409" y="12770"/>
                  </a:cubicBezTo>
                  <a:lnTo>
                    <a:pt x="2181409" y="1086854"/>
                  </a:lnTo>
                  <a:cubicBezTo>
                    <a:pt x="2181409" y="1090241"/>
                    <a:pt x="2180063" y="1093489"/>
                    <a:pt x="2177668" y="1095884"/>
                  </a:cubicBezTo>
                  <a:cubicBezTo>
                    <a:pt x="2175273" y="1098279"/>
                    <a:pt x="2172025" y="1099624"/>
                    <a:pt x="2168639" y="1099624"/>
                  </a:cubicBezTo>
                  <a:lnTo>
                    <a:pt x="12770" y="1099624"/>
                  </a:lnTo>
                  <a:cubicBezTo>
                    <a:pt x="9383" y="1099624"/>
                    <a:pt x="6135" y="1098279"/>
                    <a:pt x="3740" y="1095884"/>
                  </a:cubicBezTo>
                  <a:cubicBezTo>
                    <a:pt x="1345" y="1093489"/>
                    <a:pt x="0" y="1090241"/>
                    <a:pt x="0" y="1086854"/>
                  </a:cubicBezTo>
                  <a:lnTo>
                    <a:pt x="0" y="12770"/>
                  </a:lnTo>
                  <a:cubicBezTo>
                    <a:pt x="0" y="9383"/>
                    <a:pt x="1345" y="6135"/>
                    <a:pt x="3740" y="3740"/>
                  </a:cubicBezTo>
                  <a:cubicBezTo>
                    <a:pt x="6135" y="1345"/>
                    <a:pt x="9383" y="0"/>
                    <a:pt x="12770" y="0"/>
                  </a:cubicBezTo>
                  <a:close/>
                </a:path>
              </a:pathLst>
            </a:custGeom>
            <a:solidFill>
              <a:srgbClr val="755294">
                <a:alpha val="81961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216617" y="4194175"/>
            <a:ext cx="15854767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7. Conclusion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09737" y="-204627"/>
            <a:ext cx="21218975" cy="10696254"/>
            <a:chOff x="0" y="0"/>
            <a:chExt cx="2181409" cy="1099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1409" cy="1099624"/>
            </a:xfrm>
            <a:custGeom>
              <a:avLst/>
              <a:gdLst/>
              <a:ahLst/>
              <a:cxnLst/>
              <a:rect r="r" b="b" t="t" l="l"/>
              <a:pathLst>
                <a:path h="1099624" w="2181409">
                  <a:moveTo>
                    <a:pt x="12770" y="0"/>
                  </a:moveTo>
                  <a:lnTo>
                    <a:pt x="2168639" y="0"/>
                  </a:lnTo>
                  <a:cubicBezTo>
                    <a:pt x="2172025" y="0"/>
                    <a:pt x="2175273" y="1345"/>
                    <a:pt x="2177668" y="3740"/>
                  </a:cubicBezTo>
                  <a:cubicBezTo>
                    <a:pt x="2180063" y="6135"/>
                    <a:pt x="2181409" y="9383"/>
                    <a:pt x="2181409" y="12770"/>
                  </a:cubicBezTo>
                  <a:lnTo>
                    <a:pt x="2181409" y="1086854"/>
                  </a:lnTo>
                  <a:cubicBezTo>
                    <a:pt x="2181409" y="1090241"/>
                    <a:pt x="2180063" y="1093489"/>
                    <a:pt x="2177668" y="1095884"/>
                  </a:cubicBezTo>
                  <a:cubicBezTo>
                    <a:pt x="2175273" y="1098279"/>
                    <a:pt x="2172025" y="1099624"/>
                    <a:pt x="2168639" y="1099624"/>
                  </a:cubicBezTo>
                  <a:lnTo>
                    <a:pt x="12770" y="1099624"/>
                  </a:lnTo>
                  <a:cubicBezTo>
                    <a:pt x="9383" y="1099624"/>
                    <a:pt x="6135" y="1098279"/>
                    <a:pt x="3740" y="1095884"/>
                  </a:cubicBezTo>
                  <a:cubicBezTo>
                    <a:pt x="1345" y="1093489"/>
                    <a:pt x="0" y="1090241"/>
                    <a:pt x="0" y="1086854"/>
                  </a:cubicBezTo>
                  <a:lnTo>
                    <a:pt x="0" y="12770"/>
                  </a:lnTo>
                  <a:cubicBezTo>
                    <a:pt x="0" y="9383"/>
                    <a:pt x="1345" y="6135"/>
                    <a:pt x="3740" y="3740"/>
                  </a:cubicBezTo>
                  <a:cubicBezTo>
                    <a:pt x="6135" y="1345"/>
                    <a:pt x="9383" y="0"/>
                    <a:pt x="12770" y="0"/>
                  </a:cubicBezTo>
                  <a:close/>
                </a:path>
              </a:pathLst>
            </a:custGeom>
            <a:solidFill>
              <a:srgbClr val="755294">
                <a:alpha val="81961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216617" y="3599347"/>
            <a:ext cx="15854767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2.</a:t>
            </a:r>
            <a:r>
              <a:rPr lang="en-US" sz="99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b="true" sz="9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Compréhension des données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7852" y="1799341"/>
            <a:ext cx="16524823" cy="7871854"/>
            <a:chOff x="0" y="0"/>
            <a:chExt cx="21365797" cy="10177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67066" cy="10177926"/>
            </a:xfrm>
            <a:custGeom>
              <a:avLst/>
              <a:gdLst/>
              <a:ahLst/>
              <a:cxnLst/>
              <a:rect r="r" b="b" t="t" l="l"/>
              <a:pathLst>
                <a:path h="10177926" w="21367066">
                  <a:moveTo>
                    <a:pt x="20139400" y="0"/>
                  </a:moveTo>
                  <a:lnTo>
                    <a:pt x="1226397" y="0"/>
                  </a:lnTo>
                  <a:cubicBezTo>
                    <a:pt x="546964" y="0"/>
                    <a:pt x="0" y="260555"/>
                    <a:pt x="0" y="584213"/>
                  </a:cubicBezTo>
                  <a:lnTo>
                    <a:pt x="0" y="9595749"/>
                  </a:lnTo>
                  <a:cubicBezTo>
                    <a:pt x="0" y="9917371"/>
                    <a:pt x="546964" y="10177926"/>
                    <a:pt x="1226397" y="10177926"/>
                  </a:cubicBezTo>
                  <a:lnTo>
                    <a:pt x="20143674" y="10177926"/>
                  </a:lnTo>
                  <a:cubicBezTo>
                    <a:pt x="20818833" y="10177926"/>
                    <a:pt x="21367066" y="9917371"/>
                    <a:pt x="21367066" y="9593713"/>
                  </a:cubicBezTo>
                  <a:lnTo>
                    <a:pt x="21367066" y="584213"/>
                  </a:lnTo>
                  <a:cubicBezTo>
                    <a:pt x="21365797" y="260555"/>
                    <a:pt x="20818833" y="0"/>
                    <a:pt x="20139400" y="0"/>
                  </a:cubicBezTo>
                  <a:close/>
                </a:path>
              </a:pathLst>
            </a:custGeom>
            <a:solidFill>
              <a:srgbClr val="75529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535694" y="1799341"/>
            <a:ext cx="16106982" cy="7871854"/>
            <a:chOff x="0" y="0"/>
            <a:chExt cx="20825547" cy="101779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826817" cy="10177926"/>
            </a:xfrm>
            <a:custGeom>
              <a:avLst/>
              <a:gdLst/>
              <a:ahLst/>
              <a:cxnLst/>
              <a:rect r="r" b="b" t="t" l="l"/>
              <a:pathLst>
                <a:path h="10177926" w="20826817">
                  <a:moveTo>
                    <a:pt x="19630160" y="0"/>
                  </a:moveTo>
                  <a:lnTo>
                    <a:pt x="1195386" y="0"/>
                  </a:lnTo>
                  <a:cubicBezTo>
                    <a:pt x="533134" y="0"/>
                    <a:pt x="0" y="260555"/>
                    <a:pt x="0" y="584213"/>
                  </a:cubicBezTo>
                  <a:lnTo>
                    <a:pt x="0" y="9595749"/>
                  </a:lnTo>
                  <a:cubicBezTo>
                    <a:pt x="0" y="9917371"/>
                    <a:pt x="533134" y="10177926"/>
                    <a:pt x="1195386" y="10177926"/>
                  </a:cubicBezTo>
                  <a:lnTo>
                    <a:pt x="19634327" y="10177926"/>
                  </a:lnTo>
                  <a:cubicBezTo>
                    <a:pt x="20292414" y="10177926"/>
                    <a:pt x="20826817" y="9917371"/>
                    <a:pt x="20826817" y="9593713"/>
                  </a:cubicBezTo>
                  <a:lnTo>
                    <a:pt x="20826817" y="584213"/>
                  </a:lnTo>
                  <a:cubicBezTo>
                    <a:pt x="20825547" y="260555"/>
                    <a:pt x="20292414" y="0"/>
                    <a:pt x="19630160" y="0"/>
                  </a:cubicBezTo>
                  <a:close/>
                </a:path>
              </a:pathLst>
            </a:custGeom>
            <a:solidFill>
              <a:srgbClr val="FFFFFF">
                <a:alpha val="7882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400898" y="3057789"/>
            <a:ext cx="14376573" cy="493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Ce projet marque une réussite globale grâce à l’élaboration de modèles prédictifs fiables, validés par une méthodologie rigoureuse et facilement déployables. On a permis de combiner différentes approches pour couvrir l’ensemble du cycle machine learning.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Bref, il n’existe pas de meilleur modèle universel, chaque contexte impose son propre compromis.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79953" y="7921650"/>
            <a:ext cx="15662723" cy="125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75529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Il n'y a pas de meilleur modèle universel, mais un modèle adapté à chaque contexte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18182" y="0"/>
            <a:ext cx="1799341" cy="17993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529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278" y="1041706"/>
            <a:ext cx="994574" cy="9945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5294">
                <a:alpha val="6196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E7E0F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1536" y="450099"/>
            <a:ext cx="17244927" cy="9386802"/>
            <a:chOff x="0" y="0"/>
            <a:chExt cx="4541874" cy="2472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1874" cy="2472244"/>
            </a:xfrm>
            <a:custGeom>
              <a:avLst/>
              <a:gdLst/>
              <a:ahLst/>
              <a:cxnLst/>
              <a:rect r="r" b="b" t="t" l="l"/>
              <a:pathLst>
                <a:path h="2472244" w="4541874">
                  <a:moveTo>
                    <a:pt x="22447" y="0"/>
                  </a:moveTo>
                  <a:lnTo>
                    <a:pt x="4519427" y="0"/>
                  </a:lnTo>
                  <a:cubicBezTo>
                    <a:pt x="4531824" y="0"/>
                    <a:pt x="4541874" y="10050"/>
                    <a:pt x="4541874" y="22447"/>
                  </a:cubicBezTo>
                  <a:lnTo>
                    <a:pt x="4541874" y="2449797"/>
                  </a:lnTo>
                  <a:cubicBezTo>
                    <a:pt x="4541874" y="2462194"/>
                    <a:pt x="4531824" y="2472244"/>
                    <a:pt x="4519427" y="2472244"/>
                  </a:cubicBezTo>
                  <a:lnTo>
                    <a:pt x="22447" y="2472244"/>
                  </a:lnTo>
                  <a:cubicBezTo>
                    <a:pt x="16494" y="2472244"/>
                    <a:pt x="10784" y="2469879"/>
                    <a:pt x="6575" y="2465670"/>
                  </a:cubicBezTo>
                  <a:cubicBezTo>
                    <a:pt x="2365" y="2461460"/>
                    <a:pt x="0" y="2455751"/>
                    <a:pt x="0" y="2449797"/>
                  </a:cubicBezTo>
                  <a:lnTo>
                    <a:pt x="0" y="22447"/>
                  </a:lnTo>
                  <a:cubicBezTo>
                    <a:pt x="0" y="10050"/>
                    <a:pt x="10050" y="0"/>
                    <a:pt x="2244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1874" cy="2510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1536" y="450099"/>
            <a:ext cx="8622464" cy="9386802"/>
            <a:chOff x="0" y="0"/>
            <a:chExt cx="1784875" cy="19430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4875" cy="1943095"/>
            </a:xfrm>
            <a:custGeom>
              <a:avLst/>
              <a:gdLst/>
              <a:ahLst/>
              <a:cxnLst/>
              <a:rect r="r" b="b" t="t" l="l"/>
              <a:pathLst>
                <a:path h="1943095" w="1784875">
                  <a:moveTo>
                    <a:pt x="44894" y="0"/>
                  </a:moveTo>
                  <a:lnTo>
                    <a:pt x="1739981" y="0"/>
                  </a:lnTo>
                  <a:cubicBezTo>
                    <a:pt x="1751888" y="0"/>
                    <a:pt x="1763307" y="4730"/>
                    <a:pt x="1771726" y="13149"/>
                  </a:cubicBezTo>
                  <a:cubicBezTo>
                    <a:pt x="1780145" y="21568"/>
                    <a:pt x="1784875" y="32987"/>
                    <a:pt x="1784875" y="44894"/>
                  </a:cubicBezTo>
                  <a:lnTo>
                    <a:pt x="1784875" y="1898201"/>
                  </a:lnTo>
                  <a:cubicBezTo>
                    <a:pt x="1784875" y="1910108"/>
                    <a:pt x="1780145" y="1921527"/>
                    <a:pt x="1771726" y="1929946"/>
                  </a:cubicBezTo>
                  <a:cubicBezTo>
                    <a:pt x="1763307" y="1938365"/>
                    <a:pt x="1751888" y="1943095"/>
                    <a:pt x="1739981" y="1943095"/>
                  </a:cubicBezTo>
                  <a:lnTo>
                    <a:pt x="44894" y="1943095"/>
                  </a:lnTo>
                  <a:cubicBezTo>
                    <a:pt x="20100" y="1943095"/>
                    <a:pt x="0" y="1922996"/>
                    <a:pt x="0" y="1898201"/>
                  </a:cubicBezTo>
                  <a:lnTo>
                    <a:pt x="0" y="44894"/>
                  </a:lnTo>
                  <a:cubicBezTo>
                    <a:pt x="0" y="20100"/>
                    <a:pt x="20100" y="0"/>
                    <a:pt x="44894" y="0"/>
                  </a:cubicBezTo>
                  <a:close/>
                </a:path>
              </a:pathLst>
            </a:custGeom>
            <a:blipFill>
              <a:blip r:embed="rId2"/>
              <a:stretch>
                <a:fillRect l="-14191" t="0" r="-1419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774256" y="1999167"/>
            <a:ext cx="7193768" cy="263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b="true" sz="6000" spc="300">
                <a:solidFill>
                  <a:srgbClr val="755294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MERCI POUR VOTRE ATTENTION!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981399" y="5173546"/>
            <a:ext cx="2108875" cy="21088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2000"/>
                  </a:srgbClr>
                </a:gs>
                <a:gs pos="100000">
                  <a:srgbClr val="CB6CE6">
                    <a:alpha val="52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68011" y="5143500"/>
            <a:ext cx="3700013" cy="370001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6000"/>
                  </a:srgbClr>
                </a:gs>
                <a:gs pos="100000">
                  <a:srgbClr val="CB6CE6">
                    <a:alpha val="76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38455" y="7647625"/>
            <a:ext cx="1165842" cy="11658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2000"/>
                  </a:srgbClr>
                </a:gs>
                <a:gs pos="100000">
                  <a:srgbClr val="CB6CE6">
                    <a:alpha val="52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13385" y="-151420"/>
            <a:ext cx="10374615" cy="646098"/>
            <a:chOff x="0" y="0"/>
            <a:chExt cx="2558599" cy="159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8599" cy="159342"/>
            </a:xfrm>
            <a:custGeom>
              <a:avLst/>
              <a:gdLst/>
              <a:ahLst/>
              <a:cxnLst/>
              <a:rect r="r" b="b" t="t" l="l"/>
              <a:pathLst>
                <a:path h="159342" w="2558599">
                  <a:moveTo>
                    <a:pt x="0" y="0"/>
                  </a:moveTo>
                  <a:lnTo>
                    <a:pt x="2558599" y="0"/>
                  </a:lnTo>
                  <a:lnTo>
                    <a:pt x="2558599" y="159342"/>
                  </a:lnTo>
                  <a:lnTo>
                    <a:pt x="0" y="15934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58599" cy="187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97486" y="-151420"/>
            <a:ext cx="4780378" cy="646098"/>
            <a:chOff x="0" y="0"/>
            <a:chExt cx="1178942" cy="1593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942" cy="159342"/>
            </a:xfrm>
            <a:custGeom>
              <a:avLst/>
              <a:gdLst/>
              <a:ahLst/>
              <a:cxnLst/>
              <a:rect r="r" b="b" t="t" l="l"/>
              <a:pathLst>
                <a:path h="159342" w="1178942">
                  <a:moveTo>
                    <a:pt x="40488" y="0"/>
                  </a:moveTo>
                  <a:lnTo>
                    <a:pt x="1138454" y="0"/>
                  </a:lnTo>
                  <a:cubicBezTo>
                    <a:pt x="1160815" y="0"/>
                    <a:pt x="1178942" y="18127"/>
                    <a:pt x="1178942" y="40488"/>
                  </a:cubicBezTo>
                  <a:lnTo>
                    <a:pt x="1178942" y="118854"/>
                  </a:lnTo>
                  <a:cubicBezTo>
                    <a:pt x="1178942" y="141214"/>
                    <a:pt x="1160815" y="159342"/>
                    <a:pt x="1138454" y="159342"/>
                  </a:cubicBezTo>
                  <a:lnTo>
                    <a:pt x="40488" y="159342"/>
                  </a:lnTo>
                  <a:cubicBezTo>
                    <a:pt x="18127" y="159342"/>
                    <a:pt x="0" y="141214"/>
                    <a:pt x="0" y="118854"/>
                  </a:cubicBezTo>
                  <a:lnTo>
                    <a:pt x="0" y="40488"/>
                  </a:lnTo>
                  <a:cubicBezTo>
                    <a:pt x="0" y="18127"/>
                    <a:pt x="18127" y="0"/>
                    <a:pt x="4048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7E0F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78942" cy="187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613911" y="-151420"/>
            <a:ext cx="4544772" cy="646098"/>
            <a:chOff x="0" y="0"/>
            <a:chExt cx="1120837" cy="1593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0837" cy="159342"/>
            </a:xfrm>
            <a:custGeom>
              <a:avLst/>
              <a:gdLst/>
              <a:ahLst/>
              <a:cxnLst/>
              <a:rect r="r" b="b" t="t" l="l"/>
              <a:pathLst>
                <a:path h="159342" w="1120837">
                  <a:moveTo>
                    <a:pt x="42587" y="0"/>
                  </a:moveTo>
                  <a:lnTo>
                    <a:pt x="1078250" y="0"/>
                  </a:lnTo>
                  <a:cubicBezTo>
                    <a:pt x="1101770" y="0"/>
                    <a:pt x="1120837" y="19067"/>
                    <a:pt x="1120837" y="42587"/>
                  </a:cubicBezTo>
                  <a:lnTo>
                    <a:pt x="1120837" y="116755"/>
                  </a:lnTo>
                  <a:cubicBezTo>
                    <a:pt x="1120837" y="128049"/>
                    <a:pt x="1116350" y="138881"/>
                    <a:pt x="1108363" y="146868"/>
                  </a:cubicBezTo>
                  <a:cubicBezTo>
                    <a:pt x="1100377" y="154855"/>
                    <a:pt x="1089545" y="159342"/>
                    <a:pt x="1078250" y="159342"/>
                  </a:cubicBezTo>
                  <a:lnTo>
                    <a:pt x="42587" y="159342"/>
                  </a:lnTo>
                  <a:cubicBezTo>
                    <a:pt x="19067" y="159342"/>
                    <a:pt x="0" y="140275"/>
                    <a:pt x="0" y="116755"/>
                  </a:cubicBezTo>
                  <a:lnTo>
                    <a:pt x="0" y="42587"/>
                  </a:lnTo>
                  <a:cubicBezTo>
                    <a:pt x="0" y="31292"/>
                    <a:pt x="4487" y="20460"/>
                    <a:pt x="12473" y="12473"/>
                  </a:cubicBezTo>
                  <a:cubicBezTo>
                    <a:pt x="20460" y="4487"/>
                    <a:pt x="31292" y="0"/>
                    <a:pt x="42587" y="0"/>
                  </a:cubicBezTo>
                  <a:close/>
                </a:path>
              </a:pathLst>
            </a:custGeom>
            <a:solidFill>
              <a:srgbClr val="E7E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20837" cy="187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7745431" y="171345"/>
            <a:ext cx="146017" cy="14601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7738002" y="171345"/>
            <a:ext cx="146017" cy="14601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7162073" y="244353"/>
            <a:ext cx="169039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499024" y="3556294"/>
            <a:ext cx="7399308" cy="868916"/>
            <a:chOff x="0" y="0"/>
            <a:chExt cx="1948789" cy="228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0926" y="0"/>
                  </a:moveTo>
                  <a:lnTo>
                    <a:pt x="1927863" y="0"/>
                  </a:lnTo>
                  <a:cubicBezTo>
                    <a:pt x="1939420" y="0"/>
                    <a:pt x="1948789" y="9369"/>
                    <a:pt x="1948789" y="20926"/>
                  </a:cubicBezTo>
                  <a:lnTo>
                    <a:pt x="1948789" y="207924"/>
                  </a:lnTo>
                  <a:cubicBezTo>
                    <a:pt x="1948789" y="219481"/>
                    <a:pt x="1939420" y="228850"/>
                    <a:pt x="1927863" y="228850"/>
                  </a:cubicBezTo>
                  <a:lnTo>
                    <a:pt x="20926" y="228850"/>
                  </a:lnTo>
                  <a:cubicBezTo>
                    <a:pt x="9369" y="228850"/>
                    <a:pt x="0" y="219481"/>
                    <a:pt x="0" y="207924"/>
                  </a:cubicBezTo>
                  <a:lnTo>
                    <a:pt x="0" y="20926"/>
                  </a:lnTo>
                  <a:cubicBezTo>
                    <a:pt x="0" y="9369"/>
                    <a:pt x="9369" y="0"/>
                    <a:pt x="20926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05652" y="1898855"/>
            <a:ext cx="1767669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Les données ont été collectées depuis tayara.tn via un script de web scraping.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Le dataset brut contient les colonnes suivantes :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70290" y="721021"/>
            <a:ext cx="7142798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7552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Données collectées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448880" y="5608436"/>
            <a:ext cx="7399308" cy="868916"/>
            <a:chOff x="0" y="0"/>
            <a:chExt cx="1948789" cy="2288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0926" y="0"/>
                  </a:moveTo>
                  <a:lnTo>
                    <a:pt x="1927863" y="0"/>
                  </a:lnTo>
                  <a:cubicBezTo>
                    <a:pt x="1939420" y="0"/>
                    <a:pt x="1948789" y="9369"/>
                    <a:pt x="1948789" y="20926"/>
                  </a:cubicBezTo>
                  <a:lnTo>
                    <a:pt x="1948789" y="207924"/>
                  </a:lnTo>
                  <a:cubicBezTo>
                    <a:pt x="1948789" y="219481"/>
                    <a:pt x="1939420" y="228850"/>
                    <a:pt x="1927863" y="228850"/>
                  </a:cubicBezTo>
                  <a:lnTo>
                    <a:pt x="20926" y="228850"/>
                  </a:lnTo>
                  <a:cubicBezTo>
                    <a:pt x="9369" y="228850"/>
                    <a:pt x="0" y="219481"/>
                    <a:pt x="0" y="207924"/>
                  </a:cubicBezTo>
                  <a:lnTo>
                    <a:pt x="0" y="20926"/>
                  </a:lnTo>
                  <a:cubicBezTo>
                    <a:pt x="0" y="9369"/>
                    <a:pt x="9369" y="0"/>
                    <a:pt x="20926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920242" y="5789094"/>
            <a:ext cx="3774489" cy="97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location</a:t>
            </a:r>
            <a:r>
              <a:rPr lang="en-US" sz="27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gouvernorat 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827572"/>
            <a:ext cx="7399308" cy="48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title</a:t>
            </a:r>
            <a:r>
              <a:rPr lang="en-US" sz="27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: titre de l’annonce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899746" y="3556294"/>
            <a:ext cx="6923990" cy="813098"/>
            <a:chOff x="0" y="0"/>
            <a:chExt cx="1948789" cy="2288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2363" y="0"/>
                  </a:moveTo>
                  <a:lnTo>
                    <a:pt x="1926426" y="0"/>
                  </a:lnTo>
                  <a:cubicBezTo>
                    <a:pt x="1938777" y="0"/>
                    <a:pt x="1948789" y="10012"/>
                    <a:pt x="1948789" y="22363"/>
                  </a:cubicBezTo>
                  <a:lnTo>
                    <a:pt x="1948789" y="206488"/>
                  </a:lnTo>
                  <a:cubicBezTo>
                    <a:pt x="1948789" y="212419"/>
                    <a:pt x="1946433" y="218107"/>
                    <a:pt x="1942239" y="222300"/>
                  </a:cubicBezTo>
                  <a:cubicBezTo>
                    <a:pt x="1938045" y="226494"/>
                    <a:pt x="1932357" y="228850"/>
                    <a:pt x="1926426" y="228850"/>
                  </a:cubicBezTo>
                  <a:lnTo>
                    <a:pt x="22363" y="228850"/>
                  </a:lnTo>
                  <a:cubicBezTo>
                    <a:pt x="10012" y="228850"/>
                    <a:pt x="0" y="218838"/>
                    <a:pt x="0" y="206488"/>
                  </a:cubicBezTo>
                  <a:lnTo>
                    <a:pt x="0" y="22363"/>
                  </a:lnTo>
                  <a:cubicBezTo>
                    <a:pt x="0" y="10012"/>
                    <a:pt x="10012" y="0"/>
                    <a:pt x="22363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99746" y="5492915"/>
            <a:ext cx="6923990" cy="813098"/>
            <a:chOff x="0" y="0"/>
            <a:chExt cx="1948789" cy="2288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2363" y="0"/>
                  </a:moveTo>
                  <a:lnTo>
                    <a:pt x="1926426" y="0"/>
                  </a:lnTo>
                  <a:cubicBezTo>
                    <a:pt x="1938777" y="0"/>
                    <a:pt x="1948789" y="10012"/>
                    <a:pt x="1948789" y="22363"/>
                  </a:cubicBezTo>
                  <a:lnTo>
                    <a:pt x="1948789" y="206488"/>
                  </a:lnTo>
                  <a:cubicBezTo>
                    <a:pt x="1948789" y="212419"/>
                    <a:pt x="1946433" y="218107"/>
                    <a:pt x="1942239" y="222300"/>
                  </a:cubicBezTo>
                  <a:cubicBezTo>
                    <a:pt x="1938045" y="226494"/>
                    <a:pt x="1932357" y="228850"/>
                    <a:pt x="1926426" y="228850"/>
                  </a:cubicBezTo>
                  <a:lnTo>
                    <a:pt x="22363" y="228850"/>
                  </a:lnTo>
                  <a:cubicBezTo>
                    <a:pt x="10012" y="228850"/>
                    <a:pt x="0" y="218838"/>
                    <a:pt x="0" y="206488"/>
                  </a:cubicBezTo>
                  <a:lnTo>
                    <a:pt x="0" y="22363"/>
                  </a:lnTo>
                  <a:cubicBezTo>
                    <a:pt x="0" y="10012"/>
                    <a:pt x="10012" y="0"/>
                    <a:pt x="22363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899746" y="6443681"/>
            <a:ext cx="6923990" cy="813098"/>
            <a:chOff x="0" y="0"/>
            <a:chExt cx="1948789" cy="2288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2363" y="0"/>
                  </a:moveTo>
                  <a:lnTo>
                    <a:pt x="1926426" y="0"/>
                  </a:lnTo>
                  <a:cubicBezTo>
                    <a:pt x="1938777" y="0"/>
                    <a:pt x="1948789" y="10012"/>
                    <a:pt x="1948789" y="22363"/>
                  </a:cubicBezTo>
                  <a:lnTo>
                    <a:pt x="1948789" y="206488"/>
                  </a:lnTo>
                  <a:cubicBezTo>
                    <a:pt x="1948789" y="212419"/>
                    <a:pt x="1946433" y="218107"/>
                    <a:pt x="1942239" y="222300"/>
                  </a:cubicBezTo>
                  <a:cubicBezTo>
                    <a:pt x="1938045" y="226494"/>
                    <a:pt x="1932357" y="228850"/>
                    <a:pt x="1926426" y="228850"/>
                  </a:cubicBezTo>
                  <a:lnTo>
                    <a:pt x="22363" y="228850"/>
                  </a:lnTo>
                  <a:cubicBezTo>
                    <a:pt x="10012" y="228850"/>
                    <a:pt x="0" y="218838"/>
                    <a:pt x="0" y="206488"/>
                  </a:cubicBezTo>
                  <a:lnTo>
                    <a:pt x="0" y="22363"/>
                  </a:lnTo>
                  <a:cubicBezTo>
                    <a:pt x="0" y="10012"/>
                    <a:pt x="10012" y="0"/>
                    <a:pt x="22363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899746" y="7319171"/>
            <a:ext cx="6923990" cy="813098"/>
            <a:chOff x="0" y="0"/>
            <a:chExt cx="1948789" cy="2288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2363" y="0"/>
                  </a:moveTo>
                  <a:lnTo>
                    <a:pt x="1926426" y="0"/>
                  </a:lnTo>
                  <a:cubicBezTo>
                    <a:pt x="1938777" y="0"/>
                    <a:pt x="1948789" y="10012"/>
                    <a:pt x="1948789" y="22363"/>
                  </a:cubicBezTo>
                  <a:lnTo>
                    <a:pt x="1948789" y="206488"/>
                  </a:lnTo>
                  <a:cubicBezTo>
                    <a:pt x="1948789" y="212419"/>
                    <a:pt x="1946433" y="218107"/>
                    <a:pt x="1942239" y="222300"/>
                  </a:cubicBezTo>
                  <a:cubicBezTo>
                    <a:pt x="1938045" y="226494"/>
                    <a:pt x="1932357" y="228850"/>
                    <a:pt x="1926426" y="228850"/>
                  </a:cubicBezTo>
                  <a:lnTo>
                    <a:pt x="22363" y="228850"/>
                  </a:lnTo>
                  <a:cubicBezTo>
                    <a:pt x="10012" y="228850"/>
                    <a:pt x="0" y="218838"/>
                    <a:pt x="0" y="206488"/>
                  </a:cubicBezTo>
                  <a:lnTo>
                    <a:pt x="0" y="22363"/>
                  </a:lnTo>
                  <a:cubicBezTo>
                    <a:pt x="0" y="10012"/>
                    <a:pt x="10012" y="0"/>
                    <a:pt x="22363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899746" y="8194661"/>
            <a:ext cx="6923990" cy="813098"/>
            <a:chOff x="0" y="0"/>
            <a:chExt cx="1948789" cy="2288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2363" y="0"/>
                  </a:moveTo>
                  <a:lnTo>
                    <a:pt x="1926426" y="0"/>
                  </a:lnTo>
                  <a:cubicBezTo>
                    <a:pt x="1938777" y="0"/>
                    <a:pt x="1948789" y="10012"/>
                    <a:pt x="1948789" y="22363"/>
                  </a:cubicBezTo>
                  <a:lnTo>
                    <a:pt x="1948789" y="206488"/>
                  </a:lnTo>
                  <a:cubicBezTo>
                    <a:pt x="1948789" y="212419"/>
                    <a:pt x="1946433" y="218107"/>
                    <a:pt x="1942239" y="222300"/>
                  </a:cubicBezTo>
                  <a:cubicBezTo>
                    <a:pt x="1938045" y="226494"/>
                    <a:pt x="1932357" y="228850"/>
                    <a:pt x="1926426" y="228850"/>
                  </a:cubicBezTo>
                  <a:lnTo>
                    <a:pt x="22363" y="228850"/>
                  </a:lnTo>
                  <a:cubicBezTo>
                    <a:pt x="10012" y="228850"/>
                    <a:pt x="0" y="218838"/>
                    <a:pt x="0" y="206488"/>
                  </a:cubicBezTo>
                  <a:lnTo>
                    <a:pt x="0" y="22363"/>
                  </a:lnTo>
                  <a:cubicBezTo>
                    <a:pt x="0" y="10012"/>
                    <a:pt x="10012" y="0"/>
                    <a:pt x="22363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899746" y="9071971"/>
            <a:ext cx="6923990" cy="813098"/>
            <a:chOff x="0" y="0"/>
            <a:chExt cx="1948789" cy="2288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2363" y="0"/>
                  </a:moveTo>
                  <a:lnTo>
                    <a:pt x="1926426" y="0"/>
                  </a:lnTo>
                  <a:cubicBezTo>
                    <a:pt x="1938777" y="0"/>
                    <a:pt x="1948789" y="10012"/>
                    <a:pt x="1948789" y="22363"/>
                  </a:cubicBezTo>
                  <a:lnTo>
                    <a:pt x="1948789" y="206488"/>
                  </a:lnTo>
                  <a:cubicBezTo>
                    <a:pt x="1948789" y="212419"/>
                    <a:pt x="1946433" y="218107"/>
                    <a:pt x="1942239" y="222300"/>
                  </a:cubicBezTo>
                  <a:cubicBezTo>
                    <a:pt x="1938045" y="226494"/>
                    <a:pt x="1932357" y="228850"/>
                    <a:pt x="1926426" y="228850"/>
                  </a:cubicBezTo>
                  <a:lnTo>
                    <a:pt x="22363" y="228850"/>
                  </a:lnTo>
                  <a:cubicBezTo>
                    <a:pt x="10012" y="228850"/>
                    <a:pt x="0" y="218838"/>
                    <a:pt x="0" y="206488"/>
                  </a:cubicBezTo>
                  <a:lnTo>
                    <a:pt x="0" y="22363"/>
                  </a:lnTo>
                  <a:cubicBezTo>
                    <a:pt x="0" y="10012"/>
                    <a:pt x="10012" y="0"/>
                    <a:pt x="22363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432749" y="3742765"/>
            <a:ext cx="7399308" cy="48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price</a:t>
            </a:r>
            <a:r>
              <a:rPr lang="en-US" sz="27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: prix du bien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899746" y="5673646"/>
            <a:ext cx="6923990" cy="44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transaction_type</a:t>
            </a:r>
            <a:r>
              <a:rPr lang="en-US" sz="262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vente / location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465209" y="6652297"/>
            <a:ext cx="3793063" cy="44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surface</a:t>
            </a:r>
            <a:r>
              <a:rPr lang="en-US" sz="262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surface en m^2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449216" y="7523479"/>
            <a:ext cx="5907524" cy="44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bathrooms</a:t>
            </a:r>
            <a:r>
              <a:rPr lang="en-US" sz="262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nombre de salles de bain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73285" y="8313244"/>
            <a:ext cx="4576911" cy="44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rooms</a:t>
            </a:r>
            <a:r>
              <a:rPr lang="en-US" sz="262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nombre de chambres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662087" y="9287431"/>
            <a:ext cx="7399308" cy="48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options</a:t>
            </a:r>
            <a:r>
              <a:rPr lang="en-US" sz="27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caractéristiques 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499024" y="4615710"/>
            <a:ext cx="7399308" cy="868916"/>
            <a:chOff x="0" y="0"/>
            <a:chExt cx="1948789" cy="22885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0926" y="0"/>
                  </a:moveTo>
                  <a:lnTo>
                    <a:pt x="1927863" y="0"/>
                  </a:lnTo>
                  <a:cubicBezTo>
                    <a:pt x="1939420" y="0"/>
                    <a:pt x="1948789" y="9369"/>
                    <a:pt x="1948789" y="20926"/>
                  </a:cubicBezTo>
                  <a:lnTo>
                    <a:pt x="1948789" y="207924"/>
                  </a:lnTo>
                  <a:cubicBezTo>
                    <a:pt x="1948789" y="219481"/>
                    <a:pt x="1939420" y="228850"/>
                    <a:pt x="1927863" y="228850"/>
                  </a:cubicBezTo>
                  <a:lnTo>
                    <a:pt x="20926" y="228850"/>
                  </a:lnTo>
                  <a:cubicBezTo>
                    <a:pt x="9369" y="228850"/>
                    <a:pt x="0" y="219481"/>
                    <a:pt x="0" y="207924"/>
                  </a:cubicBezTo>
                  <a:lnTo>
                    <a:pt x="0" y="20926"/>
                  </a:lnTo>
                  <a:cubicBezTo>
                    <a:pt x="0" y="9369"/>
                    <a:pt x="9369" y="0"/>
                    <a:pt x="20926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499024" y="6598874"/>
            <a:ext cx="7399308" cy="868916"/>
            <a:chOff x="0" y="0"/>
            <a:chExt cx="1948789" cy="22885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0926" y="0"/>
                  </a:moveTo>
                  <a:lnTo>
                    <a:pt x="1927863" y="0"/>
                  </a:lnTo>
                  <a:cubicBezTo>
                    <a:pt x="1939420" y="0"/>
                    <a:pt x="1948789" y="9369"/>
                    <a:pt x="1948789" y="20926"/>
                  </a:cubicBezTo>
                  <a:lnTo>
                    <a:pt x="1948789" y="207924"/>
                  </a:lnTo>
                  <a:cubicBezTo>
                    <a:pt x="1948789" y="219481"/>
                    <a:pt x="1939420" y="228850"/>
                    <a:pt x="1927863" y="228850"/>
                  </a:cubicBezTo>
                  <a:lnTo>
                    <a:pt x="20926" y="228850"/>
                  </a:lnTo>
                  <a:cubicBezTo>
                    <a:pt x="9369" y="228850"/>
                    <a:pt x="0" y="219481"/>
                    <a:pt x="0" y="207924"/>
                  </a:cubicBezTo>
                  <a:lnTo>
                    <a:pt x="0" y="20926"/>
                  </a:lnTo>
                  <a:cubicBezTo>
                    <a:pt x="0" y="9369"/>
                    <a:pt x="9369" y="0"/>
                    <a:pt x="20926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date_posted</a:t>
              </a:r>
              <a:r>
                <a:rPr lang="en-US" sz="2799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: date de publication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499024" y="7658289"/>
            <a:ext cx="7399308" cy="868916"/>
            <a:chOff x="0" y="0"/>
            <a:chExt cx="1948789" cy="22885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0926" y="0"/>
                  </a:moveTo>
                  <a:lnTo>
                    <a:pt x="1927863" y="0"/>
                  </a:lnTo>
                  <a:cubicBezTo>
                    <a:pt x="1939420" y="0"/>
                    <a:pt x="1948789" y="9369"/>
                    <a:pt x="1948789" y="20926"/>
                  </a:cubicBezTo>
                  <a:lnTo>
                    <a:pt x="1948789" y="207924"/>
                  </a:lnTo>
                  <a:cubicBezTo>
                    <a:pt x="1948789" y="219481"/>
                    <a:pt x="1939420" y="228850"/>
                    <a:pt x="1927863" y="228850"/>
                  </a:cubicBezTo>
                  <a:lnTo>
                    <a:pt x="20926" y="228850"/>
                  </a:lnTo>
                  <a:cubicBezTo>
                    <a:pt x="9369" y="228850"/>
                    <a:pt x="0" y="219481"/>
                    <a:pt x="0" y="207924"/>
                  </a:cubicBezTo>
                  <a:lnTo>
                    <a:pt x="0" y="20926"/>
                  </a:lnTo>
                  <a:cubicBezTo>
                    <a:pt x="0" y="9369"/>
                    <a:pt x="9369" y="0"/>
                    <a:pt x="20926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499024" y="8717705"/>
            <a:ext cx="7399308" cy="868916"/>
            <a:chOff x="0" y="0"/>
            <a:chExt cx="1948789" cy="22885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0926" y="0"/>
                  </a:moveTo>
                  <a:lnTo>
                    <a:pt x="1927863" y="0"/>
                  </a:lnTo>
                  <a:cubicBezTo>
                    <a:pt x="1939420" y="0"/>
                    <a:pt x="1948789" y="9369"/>
                    <a:pt x="1948789" y="20926"/>
                  </a:cubicBezTo>
                  <a:lnTo>
                    <a:pt x="1948789" y="207924"/>
                  </a:lnTo>
                  <a:cubicBezTo>
                    <a:pt x="1948789" y="219481"/>
                    <a:pt x="1939420" y="228850"/>
                    <a:pt x="1927863" y="228850"/>
                  </a:cubicBezTo>
                  <a:lnTo>
                    <a:pt x="20926" y="228850"/>
                  </a:lnTo>
                  <a:cubicBezTo>
                    <a:pt x="9369" y="228850"/>
                    <a:pt x="0" y="219481"/>
                    <a:pt x="0" y="207924"/>
                  </a:cubicBezTo>
                  <a:lnTo>
                    <a:pt x="0" y="20926"/>
                  </a:lnTo>
                  <a:cubicBezTo>
                    <a:pt x="0" y="9369"/>
                    <a:pt x="9369" y="0"/>
                    <a:pt x="20926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2662379" y="7823492"/>
            <a:ext cx="5072598" cy="48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scrape_date</a:t>
            </a:r>
            <a:r>
              <a:rPr lang="en-US" sz="27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date du scraping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2799357" y="8863221"/>
            <a:ext cx="4698355" cy="48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image_url</a:t>
            </a:r>
            <a:r>
              <a:rPr lang="en-US" sz="27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: liens techniques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07833" y="4869520"/>
            <a:ext cx="7399308" cy="48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agency</a:t>
            </a:r>
            <a:r>
              <a:rPr lang="en-US" sz="27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nom de l’agence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9899746" y="4547975"/>
            <a:ext cx="6923990" cy="813098"/>
            <a:chOff x="0" y="0"/>
            <a:chExt cx="1948789" cy="22885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948789" cy="228850"/>
            </a:xfrm>
            <a:custGeom>
              <a:avLst/>
              <a:gdLst/>
              <a:ahLst/>
              <a:cxnLst/>
              <a:rect r="r" b="b" t="t" l="l"/>
              <a:pathLst>
                <a:path h="228850" w="1948789">
                  <a:moveTo>
                    <a:pt x="22363" y="0"/>
                  </a:moveTo>
                  <a:lnTo>
                    <a:pt x="1926426" y="0"/>
                  </a:lnTo>
                  <a:cubicBezTo>
                    <a:pt x="1938777" y="0"/>
                    <a:pt x="1948789" y="10012"/>
                    <a:pt x="1948789" y="22363"/>
                  </a:cubicBezTo>
                  <a:lnTo>
                    <a:pt x="1948789" y="206488"/>
                  </a:lnTo>
                  <a:cubicBezTo>
                    <a:pt x="1948789" y="212419"/>
                    <a:pt x="1946433" y="218107"/>
                    <a:pt x="1942239" y="222300"/>
                  </a:cubicBezTo>
                  <a:cubicBezTo>
                    <a:pt x="1938045" y="226494"/>
                    <a:pt x="1932357" y="228850"/>
                    <a:pt x="1926426" y="228850"/>
                  </a:cubicBezTo>
                  <a:lnTo>
                    <a:pt x="22363" y="228850"/>
                  </a:lnTo>
                  <a:cubicBezTo>
                    <a:pt x="10012" y="228850"/>
                    <a:pt x="0" y="218838"/>
                    <a:pt x="0" y="206488"/>
                  </a:cubicBezTo>
                  <a:lnTo>
                    <a:pt x="0" y="22363"/>
                  </a:lnTo>
                  <a:cubicBezTo>
                    <a:pt x="0" y="10012"/>
                    <a:pt x="10012" y="0"/>
                    <a:pt x="22363" y="0"/>
                  </a:cubicBezTo>
                  <a:close/>
                </a:path>
              </a:pathLst>
            </a:custGeom>
            <a:solidFill>
              <a:srgbClr val="A381D9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57150"/>
              <a:ext cx="1948789" cy="28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9638697" y="4702050"/>
            <a:ext cx="6923990" cy="44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description</a:t>
            </a:r>
            <a:r>
              <a:rPr lang="en-US" sz="262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texte libre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5736" y="-5444618"/>
            <a:ext cx="12148871" cy="12148871"/>
            <a:chOff x="0" y="0"/>
            <a:chExt cx="16198495" cy="161984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>
                  <a:alpha val="20784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EF">
                  <a:alpha val="64706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81D9">
                  <a:alpha val="56863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448578" y="1643777"/>
            <a:ext cx="16230600" cy="6999446"/>
          </a:xfrm>
          <a:custGeom>
            <a:avLst/>
            <a:gdLst/>
            <a:ahLst/>
            <a:cxnLst/>
            <a:rect r="r" b="b" t="t" l="l"/>
            <a:pathLst>
              <a:path h="6999446" w="16230600">
                <a:moveTo>
                  <a:pt x="0" y="0"/>
                </a:moveTo>
                <a:lnTo>
                  <a:pt x="16230600" y="0"/>
                </a:lnTo>
                <a:lnTo>
                  <a:pt x="16230600" y="6999446"/>
                </a:lnTo>
                <a:lnTo>
                  <a:pt x="0" y="6999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184864" y="4596119"/>
            <a:ext cx="12148871" cy="12148871"/>
            <a:chOff x="0" y="0"/>
            <a:chExt cx="16198495" cy="1619849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>
                  <a:alpha val="20784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BCEF">
                  <a:alpha val="64706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81D9">
                  <a:alpha val="56863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64C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E7E0F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6617" y="2422525"/>
            <a:ext cx="15854767" cy="525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Visualisati</a:t>
            </a:r>
            <a:r>
              <a:rPr lang="en-US" b="true" sz="9999">
                <a:solidFill>
                  <a:srgbClr val="A381D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ons des caractéristiques intéressantes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19862" y="8537605"/>
            <a:ext cx="12648277" cy="125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Open Sans 1 Bold"/>
                <a:ea typeface="Open Sans 1 Bold"/>
                <a:cs typeface="Open Sans 1 Bold"/>
                <a:sym typeface="Open Sans 1 Bold"/>
              </a:rPr>
              <a:t>E</a:t>
            </a:r>
            <a:r>
              <a:rPr lang="en-US" b="true" sz="3600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Open Sans 1 Bold"/>
                <a:ea typeface="Open Sans 1 Bold"/>
                <a:cs typeface="Open Sans 1 Bold"/>
                <a:sym typeface="Open Sans 1 Bold"/>
              </a:rPr>
              <a:t>n utilisant ProfileReport de la librairie ‘ydata_profiling’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DAG6ZzyEK_A</dc:identifier>
  <dcterms:modified xsi:type="dcterms:W3CDTF">2011-08-01T06:04:30Z</dcterms:modified>
  <cp:revision>1</cp:revision>
  <dc:title>Présentation d'entreprise Professionnel Moderne Mauve</dc:title>
</cp:coreProperties>
</file>